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71" r:id="rId12"/>
    <p:sldId id="265" r:id="rId13"/>
    <p:sldId id="267" r:id="rId14"/>
    <p:sldId id="272" r:id="rId15"/>
    <p:sldId id="273" r:id="rId1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33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63F4A-38B6-4F3D-86CC-524690247E78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921D1-BFFE-4E2D-8E64-18A26D048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CNEL</a:t>
            </a:r>
            <a:br>
              <a:rPr lang="it-IT" dirty="0" smtClean="0"/>
            </a:br>
            <a:r>
              <a:rPr lang="it-IT" dirty="0" smtClean="0"/>
              <a:t>27 novembre 2013 </a:t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Workshop </a:t>
            </a:r>
            <a:r>
              <a:rPr lang="it-IT" dirty="0" err="1" smtClean="0"/>
              <a:t>Confassociazioni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Intervento </a:t>
            </a:r>
          </a:p>
          <a:p>
            <a:r>
              <a:rPr lang="it-IT" dirty="0" smtClean="0">
                <a:solidFill>
                  <a:srgbClr val="FF0000"/>
                </a:solidFill>
              </a:rPr>
              <a:t>Dr. Emilio Rossillo</a:t>
            </a:r>
          </a:p>
          <a:p>
            <a:r>
              <a:rPr lang="it-IT" dirty="0" smtClean="0">
                <a:solidFill>
                  <a:srgbClr val="00B050"/>
                </a:solidFill>
              </a:rPr>
              <a:t>Ministero dello Sviluppo Economico</a:t>
            </a:r>
            <a:endParaRPr lang="it-IT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Criticità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Errata comprensione delle istruzioni ministeriali: il caso dell’</a:t>
            </a:r>
            <a:r>
              <a:rPr lang="it-IT" dirty="0" smtClean="0">
                <a:solidFill>
                  <a:srgbClr val="FF0000"/>
                </a:solidFill>
              </a:rPr>
              <a:t>attività professionale di riferimento </a:t>
            </a:r>
            <a:r>
              <a:rPr lang="it-IT" dirty="0" smtClean="0"/>
              <a:t>(dichiarazione e allegati</a:t>
            </a:r>
            <a:r>
              <a:rPr lang="it-IT" dirty="0" smtClean="0"/>
              <a:t>):</a:t>
            </a:r>
            <a:endParaRPr lang="it-IT" dirty="0" smtClean="0"/>
          </a:p>
          <a:p>
            <a:r>
              <a:rPr lang="it-IT" dirty="0" smtClean="0"/>
              <a:t>v</a:t>
            </a:r>
            <a:r>
              <a:rPr lang="it-IT" dirty="0" smtClean="0"/>
              <a:t>a </a:t>
            </a:r>
            <a:r>
              <a:rPr lang="it-IT" dirty="0" smtClean="0"/>
              <a:t>inserita l’attività svolta </a:t>
            </a:r>
            <a:r>
              <a:rPr lang="it-IT" u="sng" dirty="0" smtClean="0"/>
              <a:t>dai professionisti </a:t>
            </a:r>
            <a:r>
              <a:rPr lang="it-IT" dirty="0" smtClean="0"/>
              <a:t>iscritti </a:t>
            </a:r>
            <a:r>
              <a:rPr lang="it-IT" u="sng" dirty="0" smtClean="0">
                <a:solidFill>
                  <a:srgbClr val="FF0000"/>
                </a:solidFill>
              </a:rPr>
              <a:t>e non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smtClean="0"/>
              <a:t>l’attività propria </a:t>
            </a:r>
            <a:r>
              <a:rPr lang="it-IT" u="sng" dirty="0" smtClean="0">
                <a:solidFill>
                  <a:srgbClr val="FF0000"/>
                </a:solidFill>
              </a:rPr>
              <a:t>dell’associazione</a:t>
            </a:r>
            <a:endParaRPr lang="it-IT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335846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b="1" dirty="0" smtClean="0">
                <a:latin typeface="Arial-BoldMT"/>
              </a:rPr>
              <a:t>ALLEGATO 2</a:t>
            </a:r>
          </a:p>
          <a:p>
            <a:endParaRPr lang="it-IT" b="1" dirty="0" smtClean="0">
              <a:latin typeface="Arial-BoldMT"/>
            </a:endParaRPr>
          </a:p>
          <a:p>
            <a:r>
              <a:rPr lang="it-IT" b="1" dirty="0" smtClean="0">
                <a:latin typeface="Arial-BoldMT"/>
              </a:rPr>
              <a:t>SEZIONE I                    </a:t>
            </a:r>
            <a:r>
              <a:rPr lang="it-IT" b="1" i="1" dirty="0" smtClean="0">
                <a:latin typeface="Arial-BoldItalicMT"/>
              </a:rPr>
              <a:t>Logo (facoltativo)</a:t>
            </a:r>
          </a:p>
          <a:p>
            <a:r>
              <a:rPr lang="it-IT" b="1" dirty="0" smtClean="0">
                <a:latin typeface="Arial-BoldMT"/>
              </a:rPr>
              <a:t>(denominazione dell’associazione)</a:t>
            </a:r>
          </a:p>
          <a:p>
            <a:endParaRPr lang="it-IT" b="1" dirty="0" smtClean="0">
              <a:latin typeface="Arial-BoldMT"/>
            </a:endParaRPr>
          </a:p>
          <a:p>
            <a:r>
              <a:rPr lang="it-IT" b="1" dirty="0" smtClean="0">
                <a:solidFill>
                  <a:srgbClr val="FF0000"/>
                </a:solidFill>
                <a:latin typeface="Arial-BoldMT"/>
              </a:rPr>
              <a:t>Sintetica descrizione delle attività professionali di riferimento</a:t>
            </a:r>
            <a:r>
              <a:rPr lang="it-IT" b="1" dirty="0" smtClean="0">
                <a:solidFill>
                  <a:srgbClr val="FF0000"/>
                </a:solidFill>
                <a:latin typeface="ArialMT"/>
              </a:rPr>
              <a:t>:</a:t>
            </a:r>
          </a:p>
          <a:p>
            <a:r>
              <a:rPr lang="it-IT" b="1" dirty="0" smtClean="0">
                <a:latin typeface="ArialMT"/>
              </a:rPr>
              <a:t>......................................................</a:t>
            </a:r>
          </a:p>
          <a:p>
            <a:endParaRPr lang="it-IT" b="1" dirty="0" smtClean="0">
              <a:latin typeface="ArialMT"/>
            </a:endParaRPr>
          </a:p>
          <a:p>
            <a:r>
              <a:rPr lang="it-IT" b="1" dirty="0" smtClean="0">
                <a:latin typeface="Arial-BoldMT"/>
              </a:rPr>
              <a:t>Data di costituzione:</a:t>
            </a:r>
          </a:p>
          <a:p>
            <a:endParaRPr lang="it-IT" b="1" dirty="0" smtClean="0">
              <a:latin typeface="Arial-BoldMT"/>
            </a:endParaRPr>
          </a:p>
          <a:p>
            <a:r>
              <a:rPr lang="it-IT" b="1" dirty="0" smtClean="0">
                <a:latin typeface="Arial-BoldMT"/>
              </a:rPr>
              <a:t>Statuto : </a:t>
            </a:r>
            <a:r>
              <a:rPr lang="it-IT" b="1" dirty="0" smtClean="0">
                <a:latin typeface="ArialMT"/>
              </a:rPr>
              <a:t>approvato il ................. da .......................</a:t>
            </a:r>
          </a:p>
          <a:p>
            <a:r>
              <a:rPr lang="it-IT" b="1" dirty="0" smtClean="0">
                <a:latin typeface="Arial-BoldMT"/>
              </a:rPr>
              <a:t>Sede legale</a:t>
            </a:r>
            <a:r>
              <a:rPr lang="it-IT" b="1" dirty="0" smtClean="0">
                <a:latin typeface="ArialMT"/>
              </a:rPr>
              <a:t>:</a:t>
            </a:r>
          </a:p>
          <a:p>
            <a:r>
              <a:rPr lang="it-IT" b="1" dirty="0" smtClean="0">
                <a:latin typeface="Arial-BoldMT"/>
              </a:rPr>
              <a:t>Sito web</a:t>
            </a:r>
            <a:r>
              <a:rPr lang="it-IT" b="1" dirty="0" smtClean="0">
                <a:latin typeface="ArialMT"/>
              </a:rPr>
              <a:t>:</a:t>
            </a:r>
          </a:p>
          <a:p>
            <a:r>
              <a:rPr lang="it-IT" b="1" dirty="0" smtClean="0">
                <a:latin typeface="Arial-BoldMT"/>
              </a:rPr>
              <a:t>Legale rappresentante:</a:t>
            </a:r>
          </a:p>
          <a:p>
            <a:r>
              <a:rPr lang="it-IT" b="1" dirty="0" smtClean="0">
                <a:latin typeface="Arial-BoldMT"/>
              </a:rPr>
              <a:t>Struttura organizzativa dell’associazione :</a:t>
            </a:r>
          </a:p>
          <a:p>
            <a:r>
              <a:rPr lang="it-IT" b="1" dirty="0" smtClean="0">
                <a:latin typeface="Arial-BoldMT"/>
              </a:rPr>
              <a:t>Composizione degli organismi deliberativi e titolari delle cariche sociali: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Criticità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Uso di espressioni non corrette nella denominazione, nei documenti </a:t>
            </a:r>
            <a:r>
              <a:rPr lang="it-IT" dirty="0" smtClean="0"/>
              <a:t>ufficiali </a:t>
            </a:r>
            <a:r>
              <a:rPr lang="it-IT" dirty="0" smtClean="0"/>
              <a:t>           (</a:t>
            </a:r>
            <a:r>
              <a:rPr lang="it-IT" dirty="0" smtClean="0"/>
              <a:t>es. </a:t>
            </a:r>
            <a:r>
              <a:rPr lang="it-IT" dirty="0" smtClean="0"/>
              <a:t>nello </a:t>
            </a:r>
            <a:r>
              <a:rPr lang="it-IT" dirty="0" smtClean="0"/>
              <a:t>statuto) e sul sito web</a:t>
            </a:r>
          </a:p>
          <a:p>
            <a:r>
              <a:rPr lang="it-IT" dirty="0" smtClean="0"/>
              <a:t>Parole </a:t>
            </a:r>
            <a:r>
              <a:rPr lang="it-IT" dirty="0" smtClean="0">
                <a:solidFill>
                  <a:srgbClr val="FF0000"/>
                </a:solidFill>
              </a:rPr>
              <a:t>da evitare</a:t>
            </a:r>
            <a:r>
              <a:rPr lang="it-IT" dirty="0" smtClean="0"/>
              <a:t>:</a:t>
            </a:r>
          </a:p>
          <a:p>
            <a:pPr>
              <a:buNone/>
            </a:pPr>
            <a:r>
              <a:rPr lang="it-IT" sz="2800" dirty="0" smtClean="0"/>
              <a:t>	riferimenti incongrui a </a:t>
            </a:r>
            <a:r>
              <a:rPr lang="it-IT" sz="2800" dirty="0" smtClean="0">
                <a:solidFill>
                  <a:srgbClr val="FF0000"/>
                </a:solidFill>
              </a:rPr>
              <a:t>“certificazione”  </a:t>
            </a:r>
            <a:r>
              <a:rPr lang="it-IT" sz="2800" dirty="0" smtClean="0"/>
              <a:t>e </a:t>
            </a:r>
            <a:r>
              <a:rPr lang="it-IT" sz="2800" dirty="0" smtClean="0">
                <a:solidFill>
                  <a:srgbClr val="FF0000"/>
                </a:solidFill>
              </a:rPr>
              <a:t>“accreditamento</a:t>
            </a:r>
            <a:r>
              <a:rPr lang="it-IT" sz="2800" dirty="0" smtClean="0">
                <a:solidFill>
                  <a:srgbClr val="FF0000"/>
                </a:solidFill>
              </a:rPr>
              <a:t>”;</a:t>
            </a:r>
            <a:endParaRPr lang="it-IT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IT" sz="2800" dirty="0" smtClean="0"/>
              <a:t>	(per le professioni vicine al campo sanitario) riferimenti a “</a:t>
            </a:r>
            <a:r>
              <a:rPr lang="it-IT" sz="2800" dirty="0" smtClean="0">
                <a:solidFill>
                  <a:srgbClr val="FF0000"/>
                </a:solidFill>
              </a:rPr>
              <a:t>diagnosi, cura, assistenza, prevenzione e riabilitazione</a:t>
            </a:r>
            <a:r>
              <a:rPr lang="it-IT" sz="2800" dirty="0" smtClean="0">
                <a:solidFill>
                  <a:srgbClr val="FF0000"/>
                </a:solidFill>
              </a:rPr>
              <a:t>” </a:t>
            </a:r>
            <a:r>
              <a:rPr lang="it-IT" sz="2800" dirty="0" smtClean="0"/>
              <a:t>(attenzione anche ai sinonimi)</a:t>
            </a:r>
            <a:endParaRPr lang="it-IT" sz="2800" dirty="0" smtClean="0"/>
          </a:p>
          <a:p>
            <a:endParaRPr lang="it-IT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Criticità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Carenze</a:t>
            </a:r>
            <a:r>
              <a:rPr lang="it-IT" dirty="0" smtClean="0"/>
              <a:t> del sito </a:t>
            </a:r>
            <a:r>
              <a:rPr lang="it-IT" dirty="0" smtClean="0"/>
              <a:t>web </a:t>
            </a:r>
            <a:endParaRPr lang="it-IT" dirty="0" smtClean="0"/>
          </a:p>
          <a:p>
            <a:r>
              <a:rPr lang="it-IT" dirty="0" smtClean="0">
                <a:solidFill>
                  <a:srgbClr val="FF0000"/>
                </a:solidFill>
              </a:rPr>
              <a:t>Mancanza di </a:t>
            </a:r>
            <a:r>
              <a:rPr lang="it-IT" dirty="0" smtClean="0"/>
              <a:t>uno o più degli </a:t>
            </a:r>
            <a:r>
              <a:rPr lang="it-IT" dirty="0" smtClean="0">
                <a:solidFill>
                  <a:srgbClr val="FF0000"/>
                </a:solidFill>
              </a:rPr>
              <a:t>elementi essenziali previsti dall’art.5</a:t>
            </a:r>
          </a:p>
          <a:p>
            <a:r>
              <a:rPr lang="it-IT" dirty="0" smtClean="0">
                <a:solidFill>
                  <a:srgbClr val="FF0000"/>
                </a:solidFill>
              </a:rPr>
              <a:t>Loro descrizione insufficiente (</a:t>
            </a:r>
            <a:r>
              <a:rPr lang="it-IT" dirty="0" smtClean="0"/>
              <a:t>es. sportello del cittadino/consumatore)</a:t>
            </a:r>
            <a:r>
              <a:rPr lang="it-IT" dirty="0" smtClean="0">
                <a:solidFill>
                  <a:srgbClr val="FF0000"/>
                </a:solidFill>
              </a:rPr>
              <a:t/>
            </a:r>
            <a:br>
              <a:rPr lang="it-IT" dirty="0" smtClean="0">
                <a:solidFill>
                  <a:srgbClr val="FF0000"/>
                </a:solidFill>
              </a:rPr>
            </a:b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>
                <a:solidFill>
                  <a:srgbClr val="FF0000"/>
                </a:solidFill>
              </a:rPr>
              <a:t>Elementi essenziali previsti dall’art.5</a:t>
            </a:r>
            <a:endParaRPr lang="it-IT" sz="3200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it-IT" dirty="0" smtClean="0"/>
              <a:t>	(per tutte le associazioni)</a:t>
            </a:r>
          </a:p>
          <a:p>
            <a:pPr lvl="0"/>
            <a:r>
              <a:rPr lang="it-IT" dirty="0" smtClean="0"/>
              <a:t>atto costitutivo e </a:t>
            </a:r>
            <a:r>
              <a:rPr lang="it-IT" u="sng" dirty="0" smtClean="0"/>
              <a:t>statuto</a:t>
            </a:r>
            <a:r>
              <a:rPr lang="it-IT" dirty="0" smtClean="0"/>
              <a:t>;</a:t>
            </a:r>
          </a:p>
          <a:p>
            <a:pPr lvl="0"/>
            <a:r>
              <a:rPr lang="it-IT" u="sng" dirty="0" smtClean="0"/>
              <a:t>precisa identificazione delle attività professionali </a:t>
            </a:r>
            <a:r>
              <a:rPr lang="it-IT" dirty="0" smtClean="0"/>
              <a:t>cui l'associazione si riferisce;</a:t>
            </a:r>
          </a:p>
          <a:p>
            <a:pPr lvl="0"/>
            <a:r>
              <a:rPr lang="it-IT" dirty="0" smtClean="0"/>
              <a:t>composizione degli </a:t>
            </a:r>
            <a:r>
              <a:rPr lang="it-IT" u="sng" dirty="0" smtClean="0"/>
              <a:t>organismi deliberativi e</a:t>
            </a:r>
            <a:r>
              <a:rPr lang="it-IT" dirty="0" smtClean="0"/>
              <a:t> titolari delle </a:t>
            </a:r>
            <a:r>
              <a:rPr lang="it-IT" u="sng" dirty="0" smtClean="0"/>
              <a:t>cariche sociali</a:t>
            </a:r>
            <a:r>
              <a:rPr lang="it-IT" dirty="0" smtClean="0"/>
              <a:t>;</a:t>
            </a:r>
          </a:p>
          <a:p>
            <a:pPr lvl="0"/>
            <a:r>
              <a:rPr lang="it-IT" u="sng" dirty="0" smtClean="0"/>
              <a:t>struttura organizzativa </a:t>
            </a:r>
            <a:r>
              <a:rPr lang="it-IT" dirty="0" smtClean="0"/>
              <a:t>dell'associazione;</a:t>
            </a:r>
          </a:p>
          <a:p>
            <a:pPr lvl="0"/>
            <a:r>
              <a:rPr lang="it-IT" dirty="0" smtClean="0"/>
              <a:t>requisiti per la partecipazione all'associazione:</a:t>
            </a:r>
          </a:p>
          <a:p>
            <a:pPr lvl="1"/>
            <a:r>
              <a:rPr lang="it-IT" u="sng" dirty="0" smtClean="0"/>
              <a:t>titoli di studio</a:t>
            </a:r>
            <a:r>
              <a:rPr lang="it-IT" dirty="0" smtClean="0"/>
              <a:t> relativi all’attività professionale</a:t>
            </a:r>
          </a:p>
          <a:p>
            <a:pPr lvl="1"/>
            <a:r>
              <a:rPr lang="it-IT" u="sng" dirty="0" smtClean="0"/>
              <a:t>obbligo di aggiornamento</a:t>
            </a:r>
            <a:r>
              <a:rPr lang="it-IT" dirty="0" smtClean="0"/>
              <a:t> professionale costante e  </a:t>
            </a:r>
            <a:r>
              <a:rPr lang="it-IT" u="sng" dirty="0" smtClean="0"/>
              <a:t>strumenti per l’accertamento</a:t>
            </a:r>
            <a:r>
              <a:rPr lang="it-IT" dirty="0" smtClean="0"/>
              <a:t> di tale obbligo</a:t>
            </a:r>
          </a:p>
          <a:p>
            <a:pPr lvl="1"/>
            <a:r>
              <a:rPr lang="it-IT" dirty="0" smtClean="0"/>
              <a:t>quota da versare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>
                <a:solidFill>
                  <a:srgbClr val="FF0000"/>
                </a:solidFill>
              </a:rPr>
              <a:t>Elementi essenziali previsti dall’art.5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>
              <a:buNone/>
            </a:pPr>
            <a:r>
              <a:rPr lang="it-IT" dirty="0" smtClean="0"/>
              <a:t>      </a:t>
            </a:r>
            <a:r>
              <a:rPr lang="it-IT" sz="4000" dirty="0" smtClean="0"/>
              <a:t>(per le associazioni che intendono rilasciare attestato di qualità e di qualificazione professionale dei servizi prestati dagli associati) </a:t>
            </a:r>
          </a:p>
          <a:p>
            <a:pPr lvl="0"/>
            <a:r>
              <a:rPr lang="it-IT" sz="4000" dirty="0" smtClean="0"/>
              <a:t>codice di condotta con la previsione di sanzioni graduate in relazione alle violazioni e organo preposto all'adozione dei provvedimenti disciplinari dotato di autonomia;</a:t>
            </a:r>
          </a:p>
          <a:p>
            <a:pPr lvl="0"/>
            <a:r>
              <a:rPr lang="it-IT" sz="4000" u="sng" dirty="0" smtClean="0"/>
              <a:t>elenco degli iscritti</a:t>
            </a:r>
            <a:r>
              <a:rPr lang="it-IT" sz="4000" dirty="0" smtClean="0"/>
              <a:t>, aggiornato annualmente;</a:t>
            </a:r>
          </a:p>
          <a:p>
            <a:pPr lvl="0"/>
            <a:r>
              <a:rPr lang="it-IT" sz="4000" u="sng" dirty="0" smtClean="0"/>
              <a:t>sedi</a:t>
            </a:r>
            <a:r>
              <a:rPr lang="it-IT" sz="4000" dirty="0" smtClean="0"/>
              <a:t> dell'associazione sul territorio nazionale, </a:t>
            </a:r>
            <a:r>
              <a:rPr lang="it-IT" sz="4000" u="sng" dirty="0" smtClean="0"/>
              <a:t>in almeno tre regioni</a:t>
            </a:r>
            <a:r>
              <a:rPr lang="it-IT" sz="4000" dirty="0" smtClean="0"/>
              <a:t>;</a:t>
            </a:r>
          </a:p>
          <a:p>
            <a:pPr lvl="0"/>
            <a:r>
              <a:rPr lang="it-IT" sz="4000" u="sng" dirty="0" smtClean="0"/>
              <a:t>struttura</a:t>
            </a:r>
            <a:r>
              <a:rPr lang="it-IT" sz="4000" dirty="0" smtClean="0"/>
              <a:t> tecnico-scientifica </a:t>
            </a:r>
            <a:r>
              <a:rPr lang="it-IT" sz="4000" u="sng" dirty="0" smtClean="0"/>
              <a:t>dedicata alla formazione</a:t>
            </a:r>
            <a:r>
              <a:rPr lang="it-IT" sz="4000" dirty="0" smtClean="0"/>
              <a:t> permanente </a:t>
            </a:r>
            <a:r>
              <a:rPr lang="it-IT" sz="4000" u="sng" dirty="0" smtClean="0"/>
              <a:t>degli associati</a:t>
            </a:r>
            <a:r>
              <a:rPr lang="it-IT" sz="4000" dirty="0" smtClean="0"/>
              <a:t>, in forma diretta o indiretta;</a:t>
            </a:r>
          </a:p>
          <a:p>
            <a:pPr lvl="0"/>
            <a:r>
              <a:rPr lang="it-IT" sz="4000" u="sng" dirty="0" smtClean="0"/>
              <a:t>eventuale</a:t>
            </a:r>
            <a:r>
              <a:rPr lang="it-IT" sz="4000" dirty="0" smtClean="0"/>
              <a:t> possesso di un sistema certificato di qualità dell'associazione conforme alla norma UNI EN ISO 9001 per il settore di competenza;</a:t>
            </a:r>
          </a:p>
          <a:p>
            <a:pPr lvl="0"/>
            <a:r>
              <a:rPr lang="it-IT" sz="4000" u="sng" dirty="0" smtClean="0"/>
              <a:t>garanzie attivate a tutela degli utenti</a:t>
            </a:r>
            <a:r>
              <a:rPr lang="it-IT" sz="4000" dirty="0" smtClean="0"/>
              <a:t>, tra cui  presenza, recapiti e  modalità di accesso allo </a:t>
            </a:r>
            <a:r>
              <a:rPr lang="it-IT" sz="4000" u="sng" dirty="0" smtClean="0"/>
              <a:t>sportello per il cittadino consumatore</a:t>
            </a:r>
            <a:r>
              <a:rPr lang="it-IT" sz="4000" dirty="0" smtClean="0"/>
              <a:t>.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L’elenco </a:t>
            </a:r>
            <a:r>
              <a:rPr lang="it-IT" dirty="0" smtClean="0"/>
              <a:t>del Ministero dello Sviluppo Economico nella legge 4/2013</a:t>
            </a:r>
            <a:r>
              <a:rPr lang="it-IT" dirty="0" smtClean="0"/>
              <a:t>: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132857"/>
            <a:ext cx="8064896" cy="3672408"/>
          </a:xfrm>
        </p:spPr>
        <p:txBody>
          <a:bodyPr>
            <a:normAutofit/>
          </a:bodyPr>
          <a:lstStyle/>
          <a:p>
            <a:endParaRPr lang="it-IT" sz="3600" dirty="0" smtClean="0"/>
          </a:p>
          <a:p>
            <a:r>
              <a:rPr lang="it-IT" sz="3600" dirty="0" smtClean="0"/>
              <a:t>Quali </a:t>
            </a:r>
            <a:r>
              <a:rPr lang="it-IT" sz="3600" dirty="0" smtClean="0"/>
              <a:t>requisiti</a:t>
            </a:r>
          </a:p>
          <a:p>
            <a:r>
              <a:rPr lang="it-IT" sz="3600" dirty="0" smtClean="0"/>
              <a:t>Quali </a:t>
            </a:r>
            <a:r>
              <a:rPr lang="it-IT" sz="3600" dirty="0" smtClean="0">
                <a:solidFill>
                  <a:srgbClr val="00B050"/>
                </a:solidFill>
              </a:rPr>
              <a:t>percorsi</a:t>
            </a:r>
          </a:p>
          <a:p>
            <a:r>
              <a:rPr lang="it-IT" sz="3600" dirty="0" smtClean="0"/>
              <a:t>Quali </a:t>
            </a:r>
            <a:r>
              <a:rPr lang="it-IT" sz="3600" dirty="0" smtClean="0">
                <a:solidFill>
                  <a:srgbClr val="FF0000"/>
                </a:solidFill>
              </a:rPr>
              <a:t>criticità</a:t>
            </a:r>
          </a:p>
          <a:p>
            <a:pPr>
              <a:buNone/>
            </a:pPr>
            <a:endParaRPr lang="it-IT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Requisiti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Rappresentare una </a:t>
            </a:r>
            <a:r>
              <a:rPr lang="it-IT" u="sng" dirty="0" smtClean="0"/>
              <a:t>professione</a:t>
            </a:r>
            <a:r>
              <a:rPr lang="it-IT" dirty="0" smtClean="0"/>
              <a:t> rientrante nell’ambito di applicazione della legge (art.1, comma 2)</a:t>
            </a:r>
          </a:p>
          <a:p>
            <a:r>
              <a:rPr lang="it-IT" dirty="0" smtClean="0"/>
              <a:t>Requisiti propri dell’</a:t>
            </a:r>
            <a:r>
              <a:rPr lang="it-IT" u="sng" dirty="0" smtClean="0"/>
              <a:t>associazione</a:t>
            </a:r>
            <a:r>
              <a:rPr lang="it-IT" dirty="0" smtClean="0"/>
              <a:t> (art. 2, commi  1-4)</a:t>
            </a:r>
          </a:p>
          <a:p>
            <a:r>
              <a:rPr lang="it-IT" dirty="0" smtClean="0"/>
              <a:t>Requisiti del </a:t>
            </a:r>
            <a:r>
              <a:rPr lang="it-IT" u="sng" dirty="0" smtClean="0"/>
              <a:t>sito web </a:t>
            </a:r>
            <a:r>
              <a:rPr lang="it-IT" dirty="0" smtClean="0"/>
              <a:t>(articoli 4 e 5)</a:t>
            </a:r>
          </a:p>
          <a:p>
            <a:endParaRPr lang="it-IT" dirty="0" smtClean="0"/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Requisiti dell’associazione (art.2, comma 2)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sz="2800" dirty="0" smtClean="0"/>
              <a:t>Carattere </a:t>
            </a:r>
            <a:r>
              <a:rPr lang="it-IT" sz="2800" u="sng" dirty="0" smtClean="0"/>
              <a:t>professionale</a:t>
            </a:r>
            <a:r>
              <a:rPr lang="it-IT" sz="2800" dirty="0" smtClean="0"/>
              <a:t> (non solo culturale, sindacale etc.)</a:t>
            </a:r>
          </a:p>
          <a:p>
            <a:r>
              <a:rPr lang="it-IT" sz="2800" dirty="0" smtClean="0"/>
              <a:t>Finalità : valorizzare le </a:t>
            </a:r>
            <a:r>
              <a:rPr lang="it-IT" sz="2800" u="sng" dirty="0" smtClean="0"/>
              <a:t>competenze</a:t>
            </a:r>
            <a:r>
              <a:rPr lang="it-IT" sz="2800" dirty="0" smtClean="0"/>
              <a:t> degli associati e garantire il rispetto delle </a:t>
            </a:r>
            <a:r>
              <a:rPr lang="it-IT" sz="2800" u="sng" dirty="0" smtClean="0"/>
              <a:t>regole deontologiche</a:t>
            </a:r>
            <a:r>
              <a:rPr lang="it-IT" sz="2800" dirty="0" smtClean="0"/>
              <a:t>, agevolando la scelta e la </a:t>
            </a:r>
            <a:r>
              <a:rPr lang="it-IT" sz="2800" u="sng" dirty="0" smtClean="0"/>
              <a:t>tutela degli utenti </a:t>
            </a:r>
            <a:r>
              <a:rPr lang="it-IT" sz="2800" dirty="0" smtClean="0"/>
              <a:t>nel rispetto delle regole sulla concorrenza.</a:t>
            </a:r>
          </a:p>
          <a:p>
            <a:r>
              <a:rPr lang="it-IT" sz="2800" u="sng" dirty="0" smtClean="0"/>
              <a:t>Trasparenza</a:t>
            </a:r>
            <a:r>
              <a:rPr lang="it-IT" sz="2800" dirty="0" smtClean="0"/>
              <a:t> delle attività e degli assetti associativi, </a:t>
            </a:r>
            <a:r>
              <a:rPr lang="it-IT" sz="2800" u="sng" dirty="0" smtClean="0"/>
              <a:t>dialettica democratica </a:t>
            </a:r>
            <a:r>
              <a:rPr lang="it-IT" sz="2800" dirty="0" smtClean="0"/>
              <a:t>tra gli associati, osservanza dei principi deontologici, </a:t>
            </a:r>
            <a:r>
              <a:rPr lang="it-IT" sz="2800" u="sng" dirty="0" smtClean="0"/>
              <a:t>struttura</a:t>
            </a:r>
            <a:r>
              <a:rPr lang="it-IT" sz="2800" dirty="0" smtClean="0"/>
              <a:t> organizzativa e tecnico-scientifica </a:t>
            </a:r>
            <a:r>
              <a:rPr lang="it-IT" sz="2800" u="sng" dirty="0" smtClean="0"/>
              <a:t>adeguata</a:t>
            </a:r>
            <a:endParaRPr lang="it-IT" sz="2800" u="sn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Requisiti dell’associazione (art.2, commi 3-4)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800" u="sng" dirty="0" smtClean="0"/>
              <a:t>formazione permanente</a:t>
            </a:r>
            <a:r>
              <a:rPr lang="it-IT" sz="2800" dirty="0" smtClean="0"/>
              <a:t> degli  iscritti, </a:t>
            </a:r>
            <a:r>
              <a:rPr lang="it-IT" sz="2800" u="sng" dirty="0" smtClean="0"/>
              <a:t>codice di condotta</a:t>
            </a:r>
            <a:r>
              <a:rPr lang="it-IT" sz="2800" dirty="0" smtClean="0"/>
              <a:t> (art. </a:t>
            </a:r>
            <a:r>
              <a:rPr lang="it-IT" sz="2800" i="1" dirty="0" smtClean="0"/>
              <a:t>27-bis </a:t>
            </a:r>
            <a:r>
              <a:rPr lang="it-IT" sz="2800" dirty="0" smtClean="0"/>
              <a:t>del codice del consumo), </a:t>
            </a:r>
            <a:r>
              <a:rPr lang="it-IT" sz="2800" u="sng" dirty="0" smtClean="0"/>
              <a:t>vigilanza sulla condotta </a:t>
            </a:r>
            <a:r>
              <a:rPr lang="it-IT" sz="2800" dirty="0" smtClean="0"/>
              <a:t>professionale </a:t>
            </a:r>
            <a:r>
              <a:rPr lang="it-IT" sz="2800" u="sng" dirty="0" smtClean="0"/>
              <a:t>degli associati </a:t>
            </a:r>
            <a:r>
              <a:rPr lang="it-IT" sz="2800" dirty="0" smtClean="0"/>
              <a:t>e </a:t>
            </a:r>
            <a:r>
              <a:rPr lang="it-IT" sz="2800" u="sng" dirty="0" smtClean="0"/>
              <a:t>sanzioni disciplinari</a:t>
            </a:r>
            <a:r>
              <a:rPr lang="it-IT" sz="2800" dirty="0" smtClean="0"/>
              <a:t> per le violazioni del codice</a:t>
            </a:r>
          </a:p>
          <a:p>
            <a:r>
              <a:rPr lang="it-IT" sz="2800" dirty="0" smtClean="0"/>
              <a:t>forme di garanzia a tutela dell'utente, tra cui lo </a:t>
            </a:r>
            <a:r>
              <a:rPr lang="it-IT" sz="2800" u="sng" dirty="0" smtClean="0"/>
              <a:t>sportello</a:t>
            </a:r>
            <a:r>
              <a:rPr lang="it-IT" sz="2800" dirty="0" smtClean="0"/>
              <a:t> di riferimento </a:t>
            </a:r>
            <a:r>
              <a:rPr lang="it-IT" sz="2800" u="sng" dirty="0" smtClean="0"/>
              <a:t>per il cittadino consumatore</a:t>
            </a:r>
            <a:r>
              <a:rPr lang="it-IT" sz="2800" dirty="0" smtClean="0"/>
              <a:t>, con  </a:t>
            </a:r>
            <a:r>
              <a:rPr lang="it-IT" sz="2800" dirty="0" smtClean="0"/>
              <a:t>funzioni:</a:t>
            </a:r>
          </a:p>
          <a:p>
            <a:pPr lvl="1"/>
            <a:r>
              <a:rPr lang="it-IT" sz="2400" dirty="0" smtClean="0"/>
              <a:t>informativa</a:t>
            </a:r>
          </a:p>
          <a:p>
            <a:pPr lvl="1"/>
            <a:r>
              <a:rPr lang="it-IT" sz="2400" dirty="0" smtClean="0"/>
              <a:t>di soluzione delle controversie</a:t>
            </a:r>
            <a:endParaRPr lang="it-IT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it-IT" sz="3200" dirty="0" smtClean="0">
                <a:solidFill>
                  <a:prstClr val="black"/>
                </a:solidFill>
                <a:ea typeface="+mn-ea"/>
                <a:cs typeface="+mn-cs"/>
              </a:rPr>
              <a:t>Requisiti del </a:t>
            </a:r>
            <a:r>
              <a:rPr lang="it-IT" sz="3200" u="sng" dirty="0" smtClean="0">
                <a:solidFill>
                  <a:prstClr val="black"/>
                </a:solidFill>
                <a:ea typeface="+mn-ea"/>
                <a:cs typeface="+mn-cs"/>
              </a:rPr>
              <a:t>sito web </a:t>
            </a:r>
            <a:r>
              <a:rPr lang="it-IT" sz="3200" dirty="0" smtClean="0">
                <a:solidFill>
                  <a:prstClr val="black"/>
                </a:solidFill>
                <a:ea typeface="+mn-ea"/>
                <a:cs typeface="+mn-cs"/>
              </a:rPr>
              <a:t>(articoli 4 e 5)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Contenere gli </a:t>
            </a:r>
            <a:r>
              <a:rPr lang="it-IT" u="sng" dirty="0" smtClean="0"/>
              <a:t>elementi informativi</a:t>
            </a:r>
            <a:r>
              <a:rPr lang="it-IT" dirty="0" smtClean="0"/>
              <a:t> utili </a:t>
            </a:r>
            <a:r>
              <a:rPr lang="it-IT" u="sng" dirty="0" smtClean="0"/>
              <a:t>per il consumatore</a:t>
            </a:r>
            <a:r>
              <a:rPr lang="it-IT" dirty="0" smtClean="0"/>
              <a:t> (art.5), secondo criteri di:</a:t>
            </a:r>
          </a:p>
          <a:p>
            <a:pPr lvl="1"/>
            <a:r>
              <a:rPr lang="it-IT" sz="3200" dirty="0" smtClean="0">
                <a:solidFill>
                  <a:srgbClr val="0070C0"/>
                </a:solidFill>
              </a:rPr>
              <a:t>trasparenza</a:t>
            </a:r>
          </a:p>
          <a:p>
            <a:pPr lvl="1"/>
            <a:r>
              <a:rPr lang="it-IT" sz="3200" dirty="0" smtClean="0"/>
              <a:t>correttezza </a:t>
            </a:r>
          </a:p>
          <a:p>
            <a:pPr lvl="1"/>
            <a:r>
              <a:rPr lang="it-IT" sz="3200" dirty="0" smtClean="0"/>
              <a:t> </a:t>
            </a:r>
            <a:r>
              <a:rPr lang="it-IT" sz="3200" dirty="0" smtClean="0">
                <a:solidFill>
                  <a:srgbClr val="002060"/>
                </a:solidFill>
              </a:rPr>
              <a:t>veridicità</a:t>
            </a:r>
            <a:endParaRPr lang="it-IT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B050"/>
                </a:solidFill>
              </a:rPr>
              <a:t>Percorsi</a:t>
            </a:r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dirty="0" smtClean="0"/>
              <a:t>Presentazione al Ministero dello Sviluppo Economico della </a:t>
            </a:r>
            <a:r>
              <a:rPr lang="it-IT" sz="2800" u="sng" dirty="0" smtClean="0"/>
              <a:t>dichiarazione</a:t>
            </a:r>
            <a:r>
              <a:rPr lang="it-IT" sz="2800" dirty="0" smtClean="0"/>
              <a:t> </a:t>
            </a:r>
            <a:r>
              <a:rPr lang="it-IT" sz="2800" u="sng" dirty="0" smtClean="0"/>
              <a:t>sottoscritta</a:t>
            </a:r>
            <a:r>
              <a:rPr lang="it-IT" sz="2800" dirty="0" smtClean="0"/>
              <a:t> </a:t>
            </a:r>
            <a:r>
              <a:rPr lang="it-IT" sz="2800" u="sng" dirty="0" smtClean="0"/>
              <a:t>dal</a:t>
            </a:r>
            <a:r>
              <a:rPr lang="it-IT" sz="2800" dirty="0" smtClean="0"/>
              <a:t> </a:t>
            </a:r>
            <a:r>
              <a:rPr lang="it-IT" sz="2800" u="sng" dirty="0" smtClean="0"/>
              <a:t>legale rappresentante</a:t>
            </a:r>
            <a:r>
              <a:rPr lang="it-IT" sz="2800" dirty="0" smtClean="0"/>
              <a:t>, </a:t>
            </a:r>
            <a:r>
              <a:rPr lang="it-IT" sz="2800" u="sng" dirty="0" smtClean="0"/>
              <a:t>sotto la propria responsabilità</a:t>
            </a:r>
            <a:r>
              <a:rPr lang="it-IT" sz="2800" dirty="0" smtClean="0"/>
              <a:t>, corredata degli </a:t>
            </a:r>
            <a:r>
              <a:rPr lang="it-IT" sz="2800" u="sng" dirty="0" smtClean="0"/>
              <a:t>allegati</a:t>
            </a:r>
            <a:r>
              <a:rPr lang="it-IT" sz="2800" dirty="0" smtClean="0"/>
              <a:t>, a mezzo:</a:t>
            </a:r>
          </a:p>
          <a:p>
            <a:pPr lvl="1"/>
            <a:r>
              <a:rPr lang="it-IT" dirty="0" smtClean="0"/>
              <a:t>PEC</a:t>
            </a:r>
          </a:p>
          <a:p>
            <a:pPr lvl="1"/>
            <a:r>
              <a:rPr lang="it-IT" dirty="0" smtClean="0">
                <a:solidFill>
                  <a:srgbClr val="00B050"/>
                </a:solidFill>
              </a:rPr>
              <a:t>posta elettronica</a:t>
            </a:r>
          </a:p>
          <a:p>
            <a:pPr lvl="1"/>
            <a:r>
              <a:rPr lang="it-IT" dirty="0" smtClean="0">
                <a:solidFill>
                  <a:srgbClr val="FF0000"/>
                </a:solidFill>
              </a:rPr>
              <a:t>raccomandata </a:t>
            </a:r>
            <a:r>
              <a:rPr lang="it-IT" dirty="0" err="1" smtClean="0">
                <a:solidFill>
                  <a:srgbClr val="FF0000"/>
                </a:solidFill>
              </a:rPr>
              <a:t>a.r.</a:t>
            </a:r>
            <a:endParaRPr lang="it-IT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Criticità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Natura dell’attività esercitata, con riferimento a:</a:t>
            </a:r>
          </a:p>
          <a:p>
            <a:pPr lvl="1"/>
            <a:r>
              <a:rPr lang="it-IT" dirty="0" smtClean="0"/>
              <a:t>attività riservate ex art.2229 codice civile </a:t>
            </a:r>
            <a:r>
              <a:rPr lang="it-IT" dirty="0" smtClean="0">
                <a:solidFill>
                  <a:srgbClr val="FF0000"/>
                </a:solidFill>
              </a:rPr>
              <a:t>(problemi di interpretazione della legge)</a:t>
            </a:r>
          </a:p>
          <a:p>
            <a:pPr lvl="1"/>
            <a:r>
              <a:rPr lang="it-IT" dirty="0" smtClean="0"/>
              <a:t>attività sanitarie (</a:t>
            </a:r>
            <a:r>
              <a:rPr lang="it-IT" dirty="0" smtClean="0">
                <a:solidFill>
                  <a:srgbClr val="FF0000"/>
                </a:solidFill>
              </a:rPr>
              <a:t>problemi con Ministero Salute</a:t>
            </a:r>
            <a:r>
              <a:rPr lang="it-IT" dirty="0" smtClean="0"/>
              <a:t>: l’accordo quadro con le Regioni del 7 febbraio 2013)</a:t>
            </a:r>
            <a:endParaRPr lang="it-I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Criticità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Errata comprensione delle istruzioni ministeriali</a:t>
            </a:r>
          </a:p>
          <a:p>
            <a:r>
              <a:rPr lang="it-IT" dirty="0" smtClean="0"/>
              <a:t>Uso di </a:t>
            </a:r>
            <a:r>
              <a:rPr lang="it-IT" dirty="0" smtClean="0">
                <a:solidFill>
                  <a:srgbClr val="FF0000"/>
                </a:solidFill>
              </a:rPr>
              <a:t>espressioni non corrette</a:t>
            </a:r>
            <a:r>
              <a:rPr lang="it-IT" dirty="0" smtClean="0"/>
              <a:t> nella </a:t>
            </a:r>
            <a:r>
              <a:rPr lang="it-IT" dirty="0" smtClean="0">
                <a:solidFill>
                  <a:srgbClr val="FF0000"/>
                </a:solidFill>
              </a:rPr>
              <a:t>denominazione</a:t>
            </a:r>
            <a:r>
              <a:rPr lang="it-IT" dirty="0" smtClean="0"/>
              <a:t>, nei documenti </a:t>
            </a:r>
            <a:r>
              <a:rPr lang="it-IT" dirty="0" smtClean="0"/>
              <a:t>ufficiali        (</a:t>
            </a:r>
            <a:r>
              <a:rPr lang="it-IT" dirty="0" smtClean="0"/>
              <a:t>es. nello </a:t>
            </a:r>
            <a:r>
              <a:rPr lang="it-IT" dirty="0" smtClean="0">
                <a:solidFill>
                  <a:srgbClr val="FF0000"/>
                </a:solidFill>
              </a:rPr>
              <a:t>statuto</a:t>
            </a:r>
            <a:r>
              <a:rPr lang="it-IT" dirty="0" smtClean="0"/>
              <a:t>) e sul </a:t>
            </a:r>
            <a:r>
              <a:rPr lang="it-IT" dirty="0" smtClean="0">
                <a:solidFill>
                  <a:srgbClr val="FF0000"/>
                </a:solidFill>
              </a:rPr>
              <a:t>sito web</a:t>
            </a:r>
          </a:p>
          <a:p>
            <a:r>
              <a:rPr lang="it-IT" dirty="0" smtClean="0">
                <a:solidFill>
                  <a:srgbClr val="FF0000"/>
                </a:solidFill>
              </a:rPr>
              <a:t>Carenze</a:t>
            </a:r>
            <a:r>
              <a:rPr lang="it-IT" dirty="0" smtClean="0"/>
              <a:t> del </a:t>
            </a:r>
            <a:r>
              <a:rPr lang="it-IT" dirty="0" smtClean="0">
                <a:solidFill>
                  <a:srgbClr val="FF0000"/>
                </a:solidFill>
              </a:rPr>
              <a:t>sito web</a:t>
            </a:r>
            <a:endParaRPr lang="it-IT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589</Words>
  <Application>Microsoft Office PowerPoint</Application>
  <PresentationFormat>Presentazione su schermo (4:3)</PresentationFormat>
  <Paragraphs>86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Tema di Office</vt:lpstr>
      <vt:lpstr>CNEL 27 novembre 2013   Workshop Confassociazioni</vt:lpstr>
      <vt:lpstr>   L’elenco del Ministero dello Sviluppo Economico nella legge 4/2013: </vt:lpstr>
      <vt:lpstr>Requisiti</vt:lpstr>
      <vt:lpstr>Requisiti dell’associazione (art.2, comma 2)</vt:lpstr>
      <vt:lpstr>Requisiti dell’associazione (art.2, commi 3-4)</vt:lpstr>
      <vt:lpstr>Requisiti del sito web (articoli 4 e 5) </vt:lpstr>
      <vt:lpstr>Percorsi</vt:lpstr>
      <vt:lpstr>Criticità</vt:lpstr>
      <vt:lpstr>Criticità</vt:lpstr>
      <vt:lpstr>Criticità</vt:lpstr>
      <vt:lpstr>Diapositiva 11</vt:lpstr>
      <vt:lpstr>Criticità</vt:lpstr>
      <vt:lpstr>Criticità</vt:lpstr>
      <vt:lpstr>Elementi essenziali previsti dall’art.5</vt:lpstr>
      <vt:lpstr>Elementi essenziali previsti dall’art.5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Seminario Confassociazioni 27 novembre 2013</dc:title>
  <dc:creator>erossillo</dc:creator>
  <cp:lastModifiedBy>erossillo</cp:lastModifiedBy>
  <cp:revision>18</cp:revision>
  <dcterms:created xsi:type="dcterms:W3CDTF">2013-11-22T14:45:13Z</dcterms:created>
  <dcterms:modified xsi:type="dcterms:W3CDTF">2013-11-26T10:43:41Z</dcterms:modified>
</cp:coreProperties>
</file>