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0"/>
  </p:notesMasterIdLst>
  <p:handoutMasterIdLst>
    <p:handoutMasterId r:id="rId41"/>
  </p:handoutMasterIdLst>
  <p:sldIdLst>
    <p:sldId id="528" r:id="rId2"/>
    <p:sldId id="577" r:id="rId3"/>
    <p:sldId id="539" r:id="rId4"/>
    <p:sldId id="541" r:id="rId5"/>
    <p:sldId id="566" r:id="rId6"/>
    <p:sldId id="540" r:id="rId7"/>
    <p:sldId id="588" r:id="rId8"/>
    <p:sldId id="500" r:id="rId9"/>
    <p:sldId id="498" r:id="rId10"/>
    <p:sldId id="499" r:id="rId11"/>
    <p:sldId id="510" r:id="rId12"/>
    <p:sldId id="579" r:id="rId13"/>
    <p:sldId id="559" r:id="rId14"/>
    <p:sldId id="580" r:id="rId15"/>
    <p:sldId id="555" r:id="rId16"/>
    <p:sldId id="556" r:id="rId17"/>
    <p:sldId id="569" r:id="rId18"/>
    <p:sldId id="589" r:id="rId19"/>
    <p:sldId id="557" r:id="rId20"/>
    <p:sldId id="563" r:id="rId21"/>
    <p:sldId id="578" r:id="rId22"/>
    <p:sldId id="583" r:id="rId23"/>
    <p:sldId id="529" r:id="rId24"/>
    <p:sldId id="530" r:id="rId25"/>
    <p:sldId id="582" r:id="rId26"/>
    <p:sldId id="581" r:id="rId27"/>
    <p:sldId id="570" r:id="rId28"/>
    <p:sldId id="584" r:id="rId29"/>
    <p:sldId id="585" r:id="rId30"/>
    <p:sldId id="586" r:id="rId31"/>
    <p:sldId id="587" r:id="rId32"/>
    <p:sldId id="576" r:id="rId33"/>
    <p:sldId id="505" r:id="rId34"/>
    <p:sldId id="572" r:id="rId35"/>
    <p:sldId id="574" r:id="rId36"/>
    <p:sldId id="575" r:id="rId37"/>
    <p:sldId id="573" r:id="rId38"/>
    <p:sldId id="551" r:id="rId39"/>
  </p:sldIdLst>
  <p:sldSz cx="9144000" cy="6858000" type="screen4x3"/>
  <p:notesSz cx="7099300" cy="10234613"/>
  <p:defaultTextStyle>
    <a:defPPr>
      <a:defRPr lang="it-IT"/>
    </a:defPPr>
    <a:lvl1pPr algn="l" rtl="0" fontAlgn="base">
      <a:spcBef>
        <a:spcPct val="20000"/>
      </a:spcBef>
      <a:spcAft>
        <a:spcPct val="0"/>
      </a:spcAft>
      <a:buChar char="•"/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har char="•"/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har char="•"/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har char="•"/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har char="•"/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C28F6517-73DA-2D49-B458-583FC03D1BE1}">
          <p14:sldIdLst>
            <p14:sldId id="528"/>
            <p14:sldId id="577"/>
            <p14:sldId id="539"/>
            <p14:sldId id="541"/>
            <p14:sldId id="566"/>
            <p14:sldId id="540"/>
            <p14:sldId id="588"/>
            <p14:sldId id="500"/>
            <p14:sldId id="498"/>
            <p14:sldId id="499"/>
            <p14:sldId id="510"/>
            <p14:sldId id="579"/>
            <p14:sldId id="559"/>
            <p14:sldId id="580"/>
            <p14:sldId id="555"/>
            <p14:sldId id="556"/>
            <p14:sldId id="569"/>
            <p14:sldId id="589"/>
            <p14:sldId id="557"/>
            <p14:sldId id="563"/>
            <p14:sldId id="578"/>
            <p14:sldId id="583"/>
            <p14:sldId id="529"/>
            <p14:sldId id="530"/>
            <p14:sldId id="582"/>
            <p14:sldId id="581"/>
            <p14:sldId id="570"/>
            <p14:sldId id="584"/>
            <p14:sldId id="585"/>
            <p14:sldId id="586"/>
            <p14:sldId id="587"/>
            <p14:sldId id="576"/>
            <p14:sldId id="505"/>
            <p14:sldId id="572"/>
            <p14:sldId id="574"/>
            <p14:sldId id="575"/>
            <p14:sldId id="573"/>
            <p14:sldId id="55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0005F"/>
    <a:srgbClr val="00006F"/>
    <a:srgbClr val="0000FF"/>
    <a:srgbClr val="5B6BF0"/>
    <a:srgbClr val="FFD5F4"/>
    <a:srgbClr val="FF66FF"/>
    <a:srgbClr val="FF00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Stile con tema 1 - Color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AF606853-7671-496A-8E4F-DF71F8EC918B}" styleName="Stile scuro 1 - Colore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Stile con tema 1 - Color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Stile con tema 1 - Colore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5BE263C-DBD7-4A20-BB59-AAB30ACAA65A}" styleName="Stile medio 3 - Color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A488322-F2BA-4B5B-9748-0D474271808F}" styleName="Stile medio 3 - Color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2833802-FEF1-4C79-8D5D-14CF1EAF98D9}" styleName="Stile chiaro 2 - Color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Stile medio 1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34" autoAdjust="0"/>
    <p:restoredTop sz="95430" autoAdjust="0"/>
  </p:normalViewPr>
  <p:slideViewPr>
    <p:cSldViewPr>
      <p:cViewPr>
        <p:scale>
          <a:sx n="80" d="100"/>
          <a:sy n="80" d="100"/>
        </p:scale>
        <p:origin x="-738" y="-5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3270"/>
    </p:cViewPr>
  </p:sorterViewPr>
  <p:notesViewPr>
    <p:cSldViewPr>
      <p:cViewPr varScale="1">
        <p:scale>
          <a:sx n="60" d="100"/>
          <a:sy n="60" d="100"/>
        </p:scale>
        <p:origin x="-2838" y="-90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4F3A06-5693-4C9E-BDCF-97D7EF5D9263}" type="doc">
      <dgm:prSet loTypeId="urn:microsoft.com/office/officeart/2005/8/layout/vList2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it-IT"/>
        </a:p>
      </dgm:t>
    </dgm:pt>
    <dgm:pt modelId="{3802A44C-3413-4A63-93BC-034F4CAA29AD}">
      <dgm:prSet phldrT="[Testo]"/>
      <dgm:spPr>
        <a:solidFill>
          <a:srgbClr val="00005F"/>
        </a:solidFill>
      </dgm:spPr>
      <dgm:t>
        <a:bodyPr/>
        <a:lstStyle/>
        <a:p>
          <a:pPr algn="l"/>
          <a:r>
            <a:rPr lang="it-IT" b="1" dirty="0" err="1" smtClean="0">
              <a:solidFill>
                <a:schemeClr val="bg1">
                  <a:lumMod val="75000"/>
                </a:schemeClr>
              </a:solidFill>
            </a:rPr>
            <a:t>iPortal</a:t>
          </a:r>
          <a:r>
            <a:rPr lang="it-IT" dirty="0" smtClean="0">
              <a:solidFill>
                <a:schemeClr val="bg1">
                  <a:lumMod val="75000"/>
                </a:schemeClr>
              </a:solidFill>
            </a:rPr>
            <a:t>		</a:t>
          </a:r>
          <a:r>
            <a:rPr lang="it-IT" i="1" dirty="0" smtClean="0">
              <a:solidFill>
                <a:schemeClr val="bg1">
                  <a:lumMod val="75000"/>
                </a:schemeClr>
              </a:solidFill>
            </a:rPr>
            <a:t>il portale</a:t>
          </a:r>
          <a:endParaRPr lang="it-IT" i="1" dirty="0">
            <a:solidFill>
              <a:schemeClr val="bg1">
                <a:lumMod val="75000"/>
              </a:schemeClr>
            </a:solidFill>
          </a:endParaRPr>
        </a:p>
      </dgm:t>
    </dgm:pt>
    <dgm:pt modelId="{D9926B55-A3B4-4F03-9DFB-97CBC6C40637}" type="parTrans" cxnId="{FE72A224-493E-4A78-AD31-B671A5AE4568}">
      <dgm:prSet/>
      <dgm:spPr/>
      <dgm:t>
        <a:bodyPr/>
        <a:lstStyle/>
        <a:p>
          <a:endParaRPr lang="it-IT">
            <a:solidFill>
              <a:schemeClr val="bg1">
                <a:lumMod val="75000"/>
              </a:schemeClr>
            </a:solidFill>
          </a:endParaRPr>
        </a:p>
      </dgm:t>
    </dgm:pt>
    <dgm:pt modelId="{269FADCA-3ECE-4E27-A653-01B08B96090C}" type="sibTrans" cxnId="{FE72A224-493E-4A78-AD31-B671A5AE4568}">
      <dgm:prSet/>
      <dgm:spPr/>
      <dgm:t>
        <a:bodyPr/>
        <a:lstStyle/>
        <a:p>
          <a:endParaRPr lang="it-IT">
            <a:solidFill>
              <a:schemeClr val="bg1">
                <a:lumMod val="75000"/>
              </a:schemeClr>
            </a:solidFill>
          </a:endParaRPr>
        </a:p>
      </dgm:t>
    </dgm:pt>
    <dgm:pt modelId="{D30584E5-C1F5-4AC5-B52C-223DD983D306}">
      <dgm:prSet phldrT="[Testo]"/>
      <dgm:spPr>
        <a:solidFill>
          <a:srgbClr val="00005F"/>
        </a:solidFill>
      </dgm:spPr>
      <dgm:t>
        <a:bodyPr/>
        <a:lstStyle/>
        <a:p>
          <a:r>
            <a:rPr lang="it-IT" b="1" dirty="0" err="1" smtClean="0">
              <a:solidFill>
                <a:schemeClr val="bg1">
                  <a:lumMod val="75000"/>
                </a:schemeClr>
              </a:solidFill>
            </a:rPr>
            <a:t>iAssociates</a:t>
          </a:r>
          <a:r>
            <a:rPr lang="it-IT" dirty="0" smtClean="0">
              <a:solidFill>
                <a:schemeClr val="bg1">
                  <a:lumMod val="75000"/>
                </a:schemeClr>
              </a:solidFill>
            </a:rPr>
            <a:t>	</a:t>
          </a:r>
          <a:r>
            <a:rPr lang="it-IT" i="1" dirty="0" smtClean="0">
              <a:solidFill>
                <a:schemeClr val="bg1">
                  <a:lumMod val="75000"/>
                </a:schemeClr>
              </a:solidFill>
            </a:rPr>
            <a:t>le anagrafiche</a:t>
          </a:r>
          <a:endParaRPr lang="it-IT" i="1" dirty="0">
            <a:solidFill>
              <a:schemeClr val="bg1">
                <a:lumMod val="75000"/>
              </a:schemeClr>
            </a:solidFill>
          </a:endParaRPr>
        </a:p>
      </dgm:t>
    </dgm:pt>
    <dgm:pt modelId="{A44C1FE5-E2CC-4EAE-BCEA-7C4866547F28}" type="parTrans" cxnId="{062AB997-0177-4536-B69B-22B4A83E30B4}">
      <dgm:prSet/>
      <dgm:spPr/>
      <dgm:t>
        <a:bodyPr/>
        <a:lstStyle/>
        <a:p>
          <a:endParaRPr lang="it-IT">
            <a:solidFill>
              <a:schemeClr val="bg1">
                <a:lumMod val="75000"/>
              </a:schemeClr>
            </a:solidFill>
          </a:endParaRPr>
        </a:p>
      </dgm:t>
    </dgm:pt>
    <dgm:pt modelId="{AEBFCBC0-793A-401B-961D-55DC111AA46D}" type="sibTrans" cxnId="{062AB997-0177-4536-B69B-22B4A83E30B4}">
      <dgm:prSet/>
      <dgm:spPr/>
      <dgm:t>
        <a:bodyPr/>
        <a:lstStyle/>
        <a:p>
          <a:endParaRPr lang="it-IT">
            <a:solidFill>
              <a:schemeClr val="bg1">
                <a:lumMod val="75000"/>
              </a:schemeClr>
            </a:solidFill>
          </a:endParaRPr>
        </a:p>
      </dgm:t>
    </dgm:pt>
    <dgm:pt modelId="{68768F97-751A-4734-B16E-3062EA7CCD7C}">
      <dgm:prSet phldrT="[Testo]"/>
      <dgm:spPr>
        <a:solidFill>
          <a:srgbClr val="00005F"/>
        </a:solidFill>
      </dgm:spPr>
      <dgm:t>
        <a:bodyPr/>
        <a:lstStyle/>
        <a:p>
          <a:r>
            <a:rPr lang="it-IT" b="1" dirty="0" err="1" smtClean="0">
              <a:solidFill>
                <a:schemeClr val="bg1">
                  <a:lumMod val="75000"/>
                </a:schemeClr>
              </a:solidFill>
            </a:rPr>
            <a:t>iProfile</a:t>
          </a:r>
          <a:r>
            <a:rPr lang="it-IT" dirty="0" smtClean="0">
              <a:solidFill>
                <a:schemeClr val="bg1">
                  <a:lumMod val="75000"/>
                </a:schemeClr>
              </a:solidFill>
            </a:rPr>
            <a:t>		</a:t>
          </a:r>
          <a:r>
            <a:rPr lang="it-IT" i="1" dirty="0" smtClean="0">
              <a:solidFill>
                <a:schemeClr val="bg1">
                  <a:lumMod val="75000"/>
                </a:schemeClr>
              </a:solidFill>
            </a:rPr>
            <a:t>i repertori e i profili professionali</a:t>
          </a:r>
          <a:endParaRPr lang="it-IT" i="1" dirty="0">
            <a:solidFill>
              <a:schemeClr val="bg1">
                <a:lumMod val="75000"/>
              </a:schemeClr>
            </a:solidFill>
          </a:endParaRPr>
        </a:p>
      </dgm:t>
    </dgm:pt>
    <dgm:pt modelId="{026530C9-BC2C-4B42-9242-664CBCEE326B}" type="parTrans" cxnId="{245491CB-3D72-4E21-80C2-54AF1C0D08EB}">
      <dgm:prSet/>
      <dgm:spPr/>
      <dgm:t>
        <a:bodyPr/>
        <a:lstStyle/>
        <a:p>
          <a:endParaRPr lang="it-IT">
            <a:solidFill>
              <a:schemeClr val="bg1">
                <a:lumMod val="75000"/>
              </a:schemeClr>
            </a:solidFill>
          </a:endParaRPr>
        </a:p>
      </dgm:t>
    </dgm:pt>
    <dgm:pt modelId="{EAEE71E2-D5B6-4D5B-B006-356FFC4BAB80}" type="sibTrans" cxnId="{245491CB-3D72-4E21-80C2-54AF1C0D08EB}">
      <dgm:prSet/>
      <dgm:spPr/>
      <dgm:t>
        <a:bodyPr/>
        <a:lstStyle/>
        <a:p>
          <a:endParaRPr lang="it-IT">
            <a:solidFill>
              <a:schemeClr val="bg1">
                <a:lumMod val="75000"/>
              </a:schemeClr>
            </a:solidFill>
          </a:endParaRPr>
        </a:p>
      </dgm:t>
    </dgm:pt>
    <dgm:pt modelId="{A5F18478-33AB-47CD-8649-78A182BFA6A2}">
      <dgm:prSet phldrT="[Testo]"/>
      <dgm:spPr>
        <a:solidFill>
          <a:srgbClr val="00005F"/>
        </a:solidFill>
      </dgm:spPr>
      <dgm:t>
        <a:bodyPr/>
        <a:lstStyle/>
        <a:p>
          <a:r>
            <a:rPr lang="it-IT" b="1" dirty="0" err="1" smtClean="0">
              <a:solidFill>
                <a:schemeClr val="bg1">
                  <a:lumMod val="75000"/>
                </a:schemeClr>
              </a:solidFill>
            </a:rPr>
            <a:t>iCv</a:t>
          </a:r>
          <a:r>
            <a:rPr lang="it-IT" dirty="0" smtClean="0">
              <a:solidFill>
                <a:schemeClr val="bg1">
                  <a:lumMod val="75000"/>
                </a:schemeClr>
              </a:solidFill>
            </a:rPr>
            <a:t>		</a:t>
          </a:r>
          <a:r>
            <a:rPr lang="it-IT" i="1" dirty="0" smtClean="0">
              <a:solidFill>
                <a:schemeClr val="bg1">
                  <a:lumMod val="75000"/>
                </a:schemeClr>
              </a:solidFill>
            </a:rPr>
            <a:t>i curriculum vitae e professionali</a:t>
          </a:r>
          <a:endParaRPr lang="it-IT" i="1" dirty="0">
            <a:solidFill>
              <a:schemeClr val="bg1">
                <a:lumMod val="75000"/>
              </a:schemeClr>
            </a:solidFill>
          </a:endParaRPr>
        </a:p>
      </dgm:t>
    </dgm:pt>
    <dgm:pt modelId="{0FC1FB89-DCC8-4AC0-9575-5A653D9A0863}" type="parTrans" cxnId="{A639127D-1B13-4B9C-AEC2-AC6DE2153776}">
      <dgm:prSet/>
      <dgm:spPr/>
      <dgm:t>
        <a:bodyPr/>
        <a:lstStyle/>
        <a:p>
          <a:endParaRPr lang="it-IT">
            <a:solidFill>
              <a:schemeClr val="bg1">
                <a:lumMod val="75000"/>
              </a:schemeClr>
            </a:solidFill>
          </a:endParaRPr>
        </a:p>
      </dgm:t>
    </dgm:pt>
    <dgm:pt modelId="{B8CC10CA-9038-4663-94CC-9B22D00EA249}" type="sibTrans" cxnId="{A639127D-1B13-4B9C-AEC2-AC6DE2153776}">
      <dgm:prSet/>
      <dgm:spPr/>
      <dgm:t>
        <a:bodyPr/>
        <a:lstStyle/>
        <a:p>
          <a:endParaRPr lang="it-IT">
            <a:solidFill>
              <a:schemeClr val="bg1">
                <a:lumMod val="75000"/>
              </a:schemeClr>
            </a:solidFill>
          </a:endParaRPr>
        </a:p>
      </dgm:t>
    </dgm:pt>
    <dgm:pt modelId="{60C38008-1F98-44D1-8F51-0821B69DBA81}">
      <dgm:prSet phldrT="[Testo]"/>
      <dgm:spPr>
        <a:solidFill>
          <a:srgbClr val="00005F"/>
        </a:solidFill>
      </dgm:spPr>
      <dgm:t>
        <a:bodyPr/>
        <a:lstStyle/>
        <a:p>
          <a:r>
            <a:rPr lang="it-IT" b="1" dirty="0" err="1" smtClean="0">
              <a:solidFill>
                <a:schemeClr val="bg1">
                  <a:lumMod val="75000"/>
                </a:schemeClr>
              </a:solidFill>
            </a:rPr>
            <a:t>iMatch</a:t>
          </a:r>
          <a:r>
            <a:rPr lang="it-IT" dirty="0" smtClean="0">
              <a:solidFill>
                <a:schemeClr val="bg1">
                  <a:lumMod val="75000"/>
                </a:schemeClr>
              </a:solidFill>
            </a:rPr>
            <a:t>		</a:t>
          </a:r>
          <a:r>
            <a:rPr lang="it-IT" i="1" dirty="0" smtClean="0">
              <a:solidFill>
                <a:schemeClr val="bg1">
                  <a:lumMod val="75000"/>
                </a:schemeClr>
              </a:solidFill>
            </a:rPr>
            <a:t>la valutazione, selezione e ricerca di CV</a:t>
          </a:r>
          <a:endParaRPr lang="it-IT" i="1" dirty="0">
            <a:solidFill>
              <a:schemeClr val="bg1">
                <a:lumMod val="75000"/>
              </a:schemeClr>
            </a:solidFill>
          </a:endParaRPr>
        </a:p>
      </dgm:t>
    </dgm:pt>
    <dgm:pt modelId="{FBE453CB-F344-4988-A440-3F8ED052E72F}" type="parTrans" cxnId="{7133076F-D5A0-4FEC-88FD-6B7B3AC986DA}">
      <dgm:prSet/>
      <dgm:spPr/>
      <dgm:t>
        <a:bodyPr/>
        <a:lstStyle/>
        <a:p>
          <a:endParaRPr lang="it-IT">
            <a:solidFill>
              <a:schemeClr val="bg1">
                <a:lumMod val="75000"/>
              </a:schemeClr>
            </a:solidFill>
          </a:endParaRPr>
        </a:p>
      </dgm:t>
    </dgm:pt>
    <dgm:pt modelId="{9C0E413A-2562-4DE9-BB01-A7EFD6900FF3}" type="sibTrans" cxnId="{7133076F-D5A0-4FEC-88FD-6B7B3AC986DA}">
      <dgm:prSet/>
      <dgm:spPr/>
      <dgm:t>
        <a:bodyPr/>
        <a:lstStyle/>
        <a:p>
          <a:endParaRPr lang="it-IT">
            <a:solidFill>
              <a:schemeClr val="bg1">
                <a:lumMod val="75000"/>
              </a:schemeClr>
            </a:solidFill>
          </a:endParaRPr>
        </a:p>
      </dgm:t>
    </dgm:pt>
    <dgm:pt modelId="{CD74ED9E-E9C6-446A-BF37-3AE2563D1502}">
      <dgm:prSet phldrT="[Testo]" custT="1"/>
      <dgm:spPr>
        <a:solidFill>
          <a:srgbClr val="00005F"/>
        </a:solidFill>
      </dgm:spPr>
      <dgm:t>
        <a:bodyPr/>
        <a:lstStyle/>
        <a:p>
          <a:pPr algn="ctr"/>
          <a:r>
            <a:rPr lang="it-IT" sz="2400" b="1" dirty="0" smtClean="0">
              <a:solidFill>
                <a:schemeClr val="bg1">
                  <a:lumMod val="75000"/>
                </a:schemeClr>
              </a:solidFill>
            </a:rPr>
            <a:t>SUITE PER LA CERTIFICAZIONE DELLE COMPETENZE</a:t>
          </a:r>
          <a:endParaRPr lang="it-IT" sz="2400" b="1" dirty="0">
            <a:solidFill>
              <a:schemeClr val="bg1">
                <a:lumMod val="75000"/>
              </a:schemeClr>
            </a:solidFill>
          </a:endParaRPr>
        </a:p>
      </dgm:t>
    </dgm:pt>
    <dgm:pt modelId="{991EC7EE-9A53-433C-947E-D66058FBB555}" type="parTrans" cxnId="{31BF0DA3-8570-4966-BBA4-349B4CD451AE}">
      <dgm:prSet/>
      <dgm:spPr/>
      <dgm:t>
        <a:bodyPr/>
        <a:lstStyle/>
        <a:p>
          <a:endParaRPr lang="it-IT">
            <a:solidFill>
              <a:schemeClr val="bg1">
                <a:lumMod val="75000"/>
              </a:schemeClr>
            </a:solidFill>
          </a:endParaRPr>
        </a:p>
      </dgm:t>
    </dgm:pt>
    <dgm:pt modelId="{A09402BB-7B32-4425-A34E-C27DD592034C}" type="sibTrans" cxnId="{31BF0DA3-8570-4966-BBA4-349B4CD451AE}">
      <dgm:prSet/>
      <dgm:spPr/>
      <dgm:t>
        <a:bodyPr/>
        <a:lstStyle/>
        <a:p>
          <a:endParaRPr lang="it-IT">
            <a:solidFill>
              <a:schemeClr val="bg1">
                <a:lumMod val="75000"/>
              </a:schemeClr>
            </a:solidFill>
          </a:endParaRPr>
        </a:p>
      </dgm:t>
    </dgm:pt>
    <dgm:pt modelId="{7A2EFF96-6210-4891-B928-8C60FFCC7A1C}" type="pres">
      <dgm:prSet presAssocID="{D04F3A06-5693-4C9E-BDCF-97D7EF5D926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C99079E1-A680-4EB3-A92C-4C4F60E6DCD8}" type="pres">
      <dgm:prSet presAssocID="{CD74ED9E-E9C6-446A-BF37-3AE2563D1502}" presName="parentText" presStyleLbl="node1" presStyleIdx="0" presStyleCnt="6" custScaleY="203598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E9AE928-3B66-44E3-B6FA-892C0DF3799B}" type="pres">
      <dgm:prSet presAssocID="{A09402BB-7B32-4425-A34E-C27DD592034C}" presName="spacer" presStyleCnt="0"/>
      <dgm:spPr/>
    </dgm:pt>
    <dgm:pt modelId="{D6EAEB79-CE2E-4697-B937-F8A07545662E}" type="pres">
      <dgm:prSet presAssocID="{3802A44C-3413-4A63-93BC-034F4CAA29AD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9B63FC4-808F-425D-8B83-F84B16B71995}" type="pres">
      <dgm:prSet presAssocID="{269FADCA-3ECE-4E27-A653-01B08B96090C}" presName="spacer" presStyleCnt="0"/>
      <dgm:spPr/>
    </dgm:pt>
    <dgm:pt modelId="{B4B650CD-290E-4FD4-BA2E-A30444D35281}" type="pres">
      <dgm:prSet presAssocID="{D30584E5-C1F5-4AC5-B52C-223DD983D306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9F1E77E-9D84-4D9A-A5CB-A0B6C5D4FF4B}" type="pres">
      <dgm:prSet presAssocID="{AEBFCBC0-793A-401B-961D-55DC111AA46D}" presName="spacer" presStyleCnt="0"/>
      <dgm:spPr/>
    </dgm:pt>
    <dgm:pt modelId="{906A63E9-DB10-4D64-B290-91E4C5219A1C}" type="pres">
      <dgm:prSet presAssocID="{68768F97-751A-4734-B16E-3062EA7CCD7C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ECE3E03-9F10-42A0-975A-E167F24FBF0C}" type="pres">
      <dgm:prSet presAssocID="{EAEE71E2-D5B6-4D5B-B006-356FFC4BAB80}" presName="spacer" presStyleCnt="0"/>
      <dgm:spPr/>
    </dgm:pt>
    <dgm:pt modelId="{10F943BA-D0D5-4E36-85DF-37CE50247A79}" type="pres">
      <dgm:prSet presAssocID="{A5F18478-33AB-47CD-8649-78A182BFA6A2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F4C099F-F93B-47F1-A265-91677F298E4A}" type="pres">
      <dgm:prSet presAssocID="{B8CC10CA-9038-4663-94CC-9B22D00EA249}" presName="spacer" presStyleCnt="0"/>
      <dgm:spPr/>
    </dgm:pt>
    <dgm:pt modelId="{E128B6FB-00B5-45F7-A050-449F6AB45E95}" type="pres">
      <dgm:prSet presAssocID="{60C38008-1F98-44D1-8F51-0821B69DBA81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45491CB-3D72-4E21-80C2-54AF1C0D08EB}" srcId="{D04F3A06-5693-4C9E-BDCF-97D7EF5D9263}" destId="{68768F97-751A-4734-B16E-3062EA7CCD7C}" srcOrd="3" destOrd="0" parTransId="{026530C9-BC2C-4B42-9242-664CBCEE326B}" sibTransId="{EAEE71E2-D5B6-4D5B-B006-356FFC4BAB80}"/>
    <dgm:cxn modelId="{21CB6E16-A8E3-F743-AA31-CAD322F2A978}" type="presOf" srcId="{68768F97-751A-4734-B16E-3062EA7CCD7C}" destId="{906A63E9-DB10-4D64-B290-91E4C5219A1C}" srcOrd="0" destOrd="0" presId="urn:microsoft.com/office/officeart/2005/8/layout/vList2"/>
    <dgm:cxn modelId="{925B56D5-8C54-3348-B304-D523C15A3731}" type="presOf" srcId="{3802A44C-3413-4A63-93BC-034F4CAA29AD}" destId="{D6EAEB79-CE2E-4697-B937-F8A07545662E}" srcOrd="0" destOrd="0" presId="urn:microsoft.com/office/officeart/2005/8/layout/vList2"/>
    <dgm:cxn modelId="{6613C8D3-0AD4-EA42-A763-53FDAE4E8EE3}" type="presOf" srcId="{60C38008-1F98-44D1-8F51-0821B69DBA81}" destId="{E128B6FB-00B5-45F7-A050-449F6AB45E95}" srcOrd="0" destOrd="0" presId="urn:microsoft.com/office/officeart/2005/8/layout/vList2"/>
    <dgm:cxn modelId="{A639127D-1B13-4B9C-AEC2-AC6DE2153776}" srcId="{D04F3A06-5693-4C9E-BDCF-97D7EF5D9263}" destId="{A5F18478-33AB-47CD-8649-78A182BFA6A2}" srcOrd="4" destOrd="0" parTransId="{0FC1FB89-DCC8-4AC0-9575-5A653D9A0863}" sibTransId="{B8CC10CA-9038-4663-94CC-9B22D00EA249}"/>
    <dgm:cxn modelId="{DAA37469-D925-8646-933C-F75B4512C85C}" type="presOf" srcId="{A5F18478-33AB-47CD-8649-78A182BFA6A2}" destId="{10F943BA-D0D5-4E36-85DF-37CE50247A79}" srcOrd="0" destOrd="0" presId="urn:microsoft.com/office/officeart/2005/8/layout/vList2"/>
    <dgm:cxn modelId="{FE72A224-493E-4A78-AD31-B671A5AE4568}" srcId="{D04F3A06-5693-4C9E-BDCF-97D7EF5D9263}" destId="{3802A44C-3413-4A63-93BC-034F4CAA29AD}" srcOrd="1" destOrd="0" parTransId="{D9926B55-A3B4-4F03-9DFB-97CBC6C40637}" sibTransId="{269FADCA-3ECE-4E27-A653-01B08B96090C}"/>
    <dgm:cxn modelId="{5557948E-3E1A-AE47-94B9-40950EB1DDB2}" type="presOf" srcId="{CD74ED9E-E9C6-446A-BF37-3AE2563D1502}" destId="{C99079E1-A680-4EB3-A92C-4C4F60E6DCD8}" srcOrd="0" destOrd="0" presId="urn:microsoft.com/office/officeart/2005/8/layout/vList2"/>
    <dgm:cxn modelId="{062AB997-0177-4536-B69B-22B4A83E30B4}" srcId="{D04F3A06-5693-4C9E-BDCF-97D7EF5D9263}" destId="{D30584E5-C1F5-4AC5-B52C-223DD983D306}" srcOrd="2" destOrd="0" parTransId="{A44C1FE5-E2CC-4EAE-BCEA-7C4866547F28}" sibTransId="{AEBFCBC0-793A-401B-961D-55DC111AA46D}"/>
    <dgm:cxn modelId="{F48E8DC1-B63A-F947-B6F1-87344E384A15}" type="presOf" srcId="{D04F3A06-5693-4C9E-BDCF-97D7EF5D9263}" destId="{7A2EFF96-6210-4891-B928-8C60FFCC7A1C}" srcOrd="0" destOrd="0" presId="urn:microsoft.com/office/officeart/2005/8/layout/vList2"/>
    <dgm:cxn modelId="{31BF0DA3-8570-4966-BBA4-349B4CD451AE}" srcId="{D04F3A06-5693-4C9E-BDCF-97D7EF5D9263}" destId="{CD74ED9E-E9C6-446A-BF37-3AE2563D1502}" srcOrd="0" destOrd="0" parTransId="{991EC7EE-9A53-433C-947E-D66058FBB555}" sibTransId="{A09402BB-7B32-4425-A34E-C27DD592034C}"/>
    <dgm:cxn modelId="{27B1BEC3-0641-0641-9BAF-0F78559761E6}" type="presOf" srcId="{D30584E5-C1F5-4AC5-B52C-223DD983D306}" destId="{B4B650CD-290E-4FD4-BA2E-A30444D35281}" srcOrd="0" destOrd="0" presId="urn:microsoft.com/office/officeart/2005/8/layout/vList2"/>
    <dgm:cxn modelId="{7133076F-D5A0-4FEC-88FD-6B7B3AC986DA}" srcId="{D04F3A06-5693-4C9E-BDCF-97D7EF5D9263}" destId="{60C38008-1F98-44D1-8F51-0821B69DBA81}" srcOrd="5" destOrd="0" parTransId="{FBE453CB-F344-4988-A440-3F8ED052E72F}" sibTransId="{9C0E413A-2562-4DE9-BB01-A7EFD6900FF3}"/>
    <dgm:cxn modelId="{178AA844-EE97-294B-BDAE-27176C9F3A9F}" type="presParOf" srcId="{7A2EFF96-6210-4891-B928-8C60FFCC7A1C}" destId="{C99079E1-A680-4EB3-A92C-4C4F60E6DCD8}" srcOrd="0" destOrd="0" presId="urn:microsoft.com/office/officeart/2005/8/layout/vList2"/>
    <dgm:cxn modelId="{9D8AE57F-33A9-CC4C-8D09-2B04E945565A}" type="presParOf" srcId="{7A2EFF96-6210-4891-B928-8C60FFCC7A1C}" destId="{3E9AE928-3B66-44E3-B6FA-892C0DF3799B}" srcOrd="1" destOrd="0" presId="urn:microsoft.com/office/officeart/2005/8/layout/vList2"/>
    <dgm:cxn modelId="{721A1730-465E-274F-ACE8-C98B0524289D}" type="presParOf" srcId="{7A2EFF96-6210-4891-B928-8C60FFCC7A1C}" destId="{D6EAEB79-CE2E-4697-B937-F8A07545662E}" srcOrd="2" destOrd="0" presId="urn:microsoft.com/office/officeart/2005/8/layout/vList2"/>
    <dgm:cxn modelId="{6E4D7F6C-4F69-104F-82D4-33FD1D4CDCF2}" type="presParOf" srcId="{7A2EFF96-6210-4891-B928-8C60FFCC7A1C}" destId="{09B63FC4-808F-425D-8B83-F84B16B71995}" srcOrd="3" destOrd="0" presId="urn:microsoft.com/office/officeart/2005/8/layout/vList2"/>
    <dgm:cxn modelId="{EE21B03A-D39E-924B-B93B-CB0C4581F158}" type="presParOf" srcId="{7A2EFF96-6210-4891-B928-8C60FFCC7A1C}" destId="{B4B650CD-290E-4FD4-BA2E-A30444D35281}" srcOrd="4" destOrd="0" presId="urn:microsoft.com/office/officeart/2005/8/layout/vList2"/>
    <dgm:cxn modelId="{73140B7F-43F4-2B4E-B70B-7101CC96065A}" type="presParOf" srcId="{7A2EFF96-6210-4891-B928-8C60FFCC7A1C}" destId="{99F1E77E-9D84-4D9A-A5CB-A0B6C5D4FF4B}" srcOrd="5" destOrd="0" presId="urn:microsoft.com/office/officeart/2005/8/layout/vList2"/>
    <dgm:cxn modelId="{EAEE19AF-76BA-2A46-B0BB-CEF56F7F4761}" type="presParOf" srcId="{7A2EFF96-6210-4891-B928-8C60FFCC7A1C}" destId="{906A63E9-DB10-4D64-B290-91E4C5219A1C}" srcOrd="6" destOrd="0" presId="urn:microsoft.com/office/officeart/2005/8/layout/vList2"/>
    <dgm:cxn modelId="{637CED06-A58A-6E47-80C8-4B69EDB43F85}" type="presParOf" srcId="{7A2EFF96-6210-4891-B928-8C60FFCC7A1C}" destId="{0ECE3E03-9F10-42A0-975A-E167F24FBF0C}" srcOrd="7" destOrd="0" presId="urn:microsoft.com/office/officeart/2005/8/layout/vList2"/>
    <dgm:cxn modelId="{A76AF8B8-5D9F-3A47-9FAA-C266310348E8}" type="presParOf" srcId="{7A2EFF96-6210-4891-B928-8C60FFCC7A1C}" destId="{10F943BA-D0D5-4E36-85DF-37CE50247A79}" srcOrd="8" destOrd="0" presId="urn:microsoft.com/office/officeart/2005/8/layout/vList2"/>
    <dgm:cxn modelId="{8C4DC1CF-EF7C-BA4C-9D83-EB90C91F527F}" type="presParOf" srcId="{7A2EFF96-6210-4891-B928-8C60FFCC7A1C}" destId="{AF4C099F-F93B-47F1-A265-91677F298E4A}" srcOrd="9" destOrd="0" presId="urn:microsoft.com/office/officeart/2005/8/layout/vList2"/>
    <dgm:cxn modelId="{D16B3902-43B7-7B46-A12D-86B97151B009}" type="presParOf" srcId="{7A2EFF96-6210-4891-B928-8C60FFCC7A1C}" destId="{E128B6FB-00B5-45F7-A050-449F6AB45E95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9079E1-A680-4EB3-A92C-4C4F60E6DCD8}">
      <dsp:nvSpPr>
        <dsp:cNvPr id="0" name=""/>
        <dsp:cNvSpPr/>
      </dsp:nvSpPr>
      <dsp:spPr>
        <a:xfrm>
          <a:off x="0" y="376279"/>
          <a:ext cx="8928993" cy="1266233"/>
        </a:xfrm>
        <a:prstGeom prst="roundRect">
          <a:avLst/>
        </a:prstGeom>
        <a:solidFill>
          <a:srgbClr val="00005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400" b="1" kern="1200" dirty="0" smtClean="0">
              <a:solidFill>
                <a:schemeClr val="bg1">
                  <a:lumMod val="75000"/>
                </a:schemeClr>
              </a:solidFill>
            </a:rPr>
            <a:t>SUITE PER LA CERTIFICAZIONE DELLE COMPETENZE</a:t>
          </a:r>
          <a:endParaRPr lang="it-IT" sz="2400" b="1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61812" y="438091"/>
        <a:ext cx="8805369" cy="1142609"/>
      </dsp:txXfrm>
    </dsp:sp>
    <dsp:sp modelId="{D6EAEB79-CE2E-4697-B937-F8A07545662E}">
      <dsp:nvSpPr>
        <dsp:cNvPr id="0" name=""/>
        <dsp:cNvSpPr/>
      </dsp:nvSpPr>
      <dsp:spPr>
        <a:xfrm>
          <a:off x="0" y="1720272"/>
          <a:ext cx="8928993" cy="621928"/>
        </a:xfrm>
        <a:prstGeom prst="roundRect">
          <a:avLst/>
        </a:prstGeom>
        <a:solidFill>
          <a:srgbClr val="00005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700" b="1" kern="1200" dirty="0" err="1" smtClean="0">
              <a:solidFill>
                <a:schemeClr val="bg1">
                  <a:lumMod val="75000"/>
                </a:schemeClr>
              </a:solidFill>
            </a:rPr>
            <a:t>iPortal</a:t>
          </a:r>
          <a:r>
            <a:rPr lang="it-IT" sz="2700" kern="1200" dirty="0" smtClean="0">
              <a:solidFill>
                <a:schemeClr val="bg1">
                  <a:lumMod val="75000"/>
                </a:schemeClr>
              </a:solidFill>
            </a:rPr>
            <a:t>		</a:t>
          </a:r>
          <a:r>
            <a:rPr lang="it-IT" sz="2700" i="1" kern="1200" dirty="0" smtClean="0">
              <a:solidFill>
                <a:schemeClr val="bg1">
                  <a:lumMod val="75000"/>
                </a:schemeClr>
              </a:solidFill>
            </a:rPr>
            <a:t>il portale</a:t>
          </a:r>
          <a:endParaRPr lang="it-IT" sz="2700" i="1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30360" y="1750632"/>
        <a:ext cx="8868273" cy="561208"/>
      </dsp:txXfrm>
    </dsp:sp>
    <dsp:sp modelId="{B4B650CD-290E-4FD4-BA2E-A30444D35281}">
      <dsp:nvSpPr>
        <dsp:cNvPr id="0" name=""/>
        <dsp:cNvSpPr/>
      </dsp:nvSpPr>
      <dsp:spPr>
        <a:xfrm>
          <a:off x="0" y="2419960"/>
          <a:ext cx="8928993" cy="621928"/>
        </a:xfrm>
        <a:prstGeom prst="roundRect">
          <a:avLst/>
        </a:prstGeom>
        <a:solidFill>
          <a:srgbClr val="00005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700" b="1" kern="1200" dirty="0" err="1" smtClean="0">
              <a:solidFill>
                <a:schemeClr val="bg1">
                  <a:lumMod val="75000"/>
                </a:schemeClr>
              </a:solidFill>
            </a:rPr>
            <a:t>iAssociates</a:t>
          </a:r>
          <a:r>
            <a:rPr lang="it-IT" sz="2700" kern="1200" dirty="0" smtClean="0">
              <a:solidFill>
                <a:schemeClr val="bg1">
                  <a:lumMod val="75000"/>
                </a:schemeClr>
              </a:solidFill>
            </a:rPr>
            <a:t>	</a:t>
          </a:r>
          <a:r>
            <a:rPr lang="it-IT" sz="2700" i="1" kern="1200" dirty="0" smtClean="0">
              <a:solidFill>
                <a:schemeClr val="bg1">
                  <a:lumMod val="75000"/>
                </a:schemeClr>
              </a:solidFill>
            </a:rPr>
            <a:t>le anagrafiche</a:t>
          </a:r>
          <a:endParaRPr lang="it-IT" sz="2700" i="1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30360" y="2450320"/>
        <a:ext cx="8868273" cy="561208"/>
      </dsp:txXfrm>
    </dsp:sp>
    <dsp:sp modelId="{906A63E9-DB10-4D64-B290-91E4C5219A1C}">
      <dsp:nvSpPr>
        <dsp:cNvPr id="0" name=""/>
        <dsp:cNvSpPr/>
      </dsp:nvSpPr>
      <dsp:spPr>
        <a:xfrm>
          <a:off x="0" y="3119648"/>
          <a:ext cx="8928993" cy="621928"/>
        </a:xfrm>
        <a:prstGeom prst="roundRect">
          <a:avLst/>
        </a:prstGeom>
        <a:solidFill>
          <a:srgbClr val="00005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700" b="1" kern="1200" dirty="0" err="1" smtClean="0">
              <a:solidFill>
                <a:schemeClr val="bg1">
                  <a:lumMod val="75000"/>
                </a:schemeClr>
              </a:solidFill>
            </a:rPr>
            <a:t>iProfile</a:t>
          </a:r>
          <a:r>
            <a:rPr lang="it-IT" sz="2700" kern="1200" dirty="0" smtClean="0">
              <a:solidFill>
                <a:schemeClr val="bg1">
                  <a:lumMod val="75000"/>
                </a:schemeClr>
              </a:solidFill>
            </a:rPr>
            <a:t>		</a:t>
          </a:r>
          <a:r>
            <a:rPr lang="it-IT" sz="2700" i="1" kern="1200" dirty="0" smtClean="0">
              <a:solidFill>
                <a:schemeClr val="bg1">
                  <a:lumMod val="75000"/>
                </a:schemeClr>
              </a:solidFill>
            </a:rPr>
            <a:t>i repertori e i profili professionali</a:t>
          </a:r>
          <a:endParaRPr lang="it-IT" sz="2700" i="1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30360" y="3150008"/>
        <a:ext cx="8868273" cy="561208"/>
      </dsp:txXfrm>
    </dsp:sp>
    <dsp:sp modelId="{10F943BA-D0D5-4E36-85DF-37CE50247A79}">
      <dsp:nvSpPr>
        <dsp:cNvPr id="0" name=""/>
        <dsp:cNvSpPr/>
      </dsp:nvSpPr>
      <dsp:spPr>
        <a:xfrm>
          <a:off x="0" y="3819336"/>
          <a:ext cx="8928993" cy="621928"/>
        </a:xfrm>
        <a:prstGeom prst="roundRect">
          <a:avLst/>
        </a:prstGeom>
        <a:solidFill>
          <a:srgbClr val="00005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700" b="1" kern="1200" dirty="0" err="1" smtClean="0">
              <a:solidFill>
                <a:schemeClr val="bg1">
                  <a:lumMod val="75000"/>
                </a:schemeClr>
              </a:solidFill>
            </a:rPr>
            <a:t>iCv</a:t>
          </a:r>
          <a:r>
            <a:rPr lang="it-IT" sz="2700" kern="1200" dirty="0" smtClean="0">
              <a:solidFill>
                <a:schemeClr val="bg1">
                  <a:lumMod val="75000"/>
                </a:schemeClr>
              </a:solidFill>
            </a:rPr>
            <a:t>		</a:t>
          </a:r>
          <a:r>
            <a:rPr lang="it-IT" sz="2700" i="1" kern="1200" dirty="0" smtClean="0">
              <a:solidFill>
                <a:schemeClr val="bg1">
                  <a:lumMod val="75000"/>
                </a:schemeClr>
              </a:solidFill>
            </a:rPr>
            <a:t>i curriculum vitae e professionali</a:t>
          </a:r>
          <a:endParaRPr lang="it-IT" sz="2700" i="1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30360" y="3849696"/>
        <a:ext cx="8868273" cy="561208"/>
      </dsp:txXfrm>
    </dsp:sp>
    <dsp:sp modelId="{E128B6FB-00B5-45F7-A050-449F6AB45E95}">
      <dsp:nvSpPr>
        <dsp:cNvPr id="0" name=""/>
        <dsp:cNvSpPr/>
      </dsp:nvSpPr>
      <dsp:spPr>
        <a:xfrm>
          <a:off x="0" y="4519024"/>
          <a:ext cx="8928993" cy="621928"/>
        </a:xfrm>
        <a:prstGeom prst="roundRect">
          <a:avLst/>
        </a:prstGeom>
        <a:solidFill>
          <a:srgbClr val="00005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700" b="1" kern="1200" dirty="0" err="1" smtClean="0">
              <a:solidFill>
                <a:schemeClr val="bg1">
                  <a:lumMod val="75000"/>
                </a:schemeClr>
              </a:solidFill>
            </a:rPr>
            <a:t>iMatch</a:t>
          </a:r>
          <a:r>
            <a:rPr lang="it-IT" sz="2700" kern="1200" dirty="0" smtClean="0">
              <a:solidFill>
                <a:schemeClr val="bg1">
                  <a:lumMod val="75000"/>
                </a:schemeClr>
              </a:solidFill>
            </a:rPr>
            <a:t>		</a:t>
          </a:r>
          <a:r>
            <a:rPr lang="it-IT" sz="2700" i="1" kern="1200" dirty="0" smtClean="0">
              <a:solidFill>
                <a:schemeClr val="bg1">
                  <a:lumMod val="75000"/>
                </a:schemeClr>
              </a:solidFill>
            </a:rPr>
            <a:t>la valutazione, selezione e ricerca di CV</a:t>
          </a:r>
          <a:endParaRPr lang="it-IT" sz="2700" i="1" kern="1200" dirty="0">
            <a:solidFill>
              <a:schemeClr val="bg1">
                <a:lumMod val="75000"/>
              </a:schemeClr>
            </a:solidFill>
          </a:endParaRPr>
        </a:p>
      </dsp:txBody>
      <dsp:txXfrm>
        <a:off x="30360" y="4549384"/>
        <a:ext cx="8868273" cy="5612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6363" cy="511731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l">
              <a:defRPr sz="1300"/>
            </a:lvl1pPr>
          </a:lstStyle>
          <a:p>
            <a:pPr>
              <a:buNone/>
            </a:pPr>
            <a:r>
              <a:rPr lang="it-IT" dirty="0" smtClean="0"/>
              <a:t>Associazione Informatici Professionisti</a:t>
            </a:r>
            <a:endParaRPr lang="it-IT" dirty="0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4021294" y="1"/>
            <a:ext cx="3076363" cy="511731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r">
              <a:defRPr sz="1300"/>
            </a:lvl1pPr>
          </a:lstStyle>
          <a:p>
            <a:pPr>
              <a:buNone/>
            </a:pPr>
            <a:fld id="{8C9B3CF3-B2BF-40D6-B6A5-3F799B906A29}" type="datetimeFigureOut">
              <a:rPr lang="it-IT" smtClean="0"/>
              <a:pPr>
                <a:buNone/>
              </a:pPr>
              <a:t>26/11/2013</a:t>
            </a:fld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6363" cy="511731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l">
              <a:defRPr sz="1300"/>
            </a:lvl1pPr>
          </a:lstStyle>
          <a:p>
            <a:pPr>
              <a:buNone/>
            </a:pPr>
            <a:r>
              <a:rPr lang="it-IT" dirty="0" smtClean="0"/>
              <a:t>Tutti i diritti sono riservati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4021294" y="9721107"/>
            <a:ext cx="3076363" cy="511731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r">
              <a:defRPr sz="1300"/>
            </a:lvl1pPr>
          </a:lstStyle>
          <a:p>
            <a:pPr>
              <a:buNone/>
            </a:pPr>
            <a:r>
              <a:rPr lang="it-IT" dirty="0" smtClean="0"/>
              <a:t>Pagina </a:t>
            </a:r>
            <a:fld id="{BBDC7BE2-9FEE-40D0-BD5D-25116D06E58C}" type="slidenum">
              <a:rPr lang="it-IT" smtClean="0"/>
              <a:pPr>
                <a:buNone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7308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4" tIns="49522" rIns="99044" bIns="49522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1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4" tIns="49522" rIns="99044" bIns="49522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2"/>
            <a:ext cx="5679440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4" tIns="49522" rIns="99044" bIns="495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7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4" tIns="49522" rIns="99044" bIns="49522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98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7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4" tIns="49522" rIns="99044" bIns="49522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300"/>
            </a:lvl1pPr>
          </a:lstStyle>
          <a:p>
            <a:pPr>
              <a:defRPr/>
            </a:pPr>
            <a:fld id="{EA3368B7-616F-4DDE-A8F3-698B3FA22F4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824250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LOGO Alta Definizione.jp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926080" cy="64312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-nd/2.5/it/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-nd/2.5/it/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  <a:gradFill flip="none" rotWithShape="1">
            <a:gsLst>
              <a:gs pos="0">
                <a:schemeClr val="tx1"/>
              </a:gs>
              <a:gs pos="79000">
                <a:srgbClr val="FFFFFF"/>
              </a:gs>
              <a:gs pos="14000">
                <a:schemeClr val="tx1"/>
              </a:gs>
            </a:gsLst>
            <a:lin ang="16200000" scaled="0"/>
            <a:tileRect/>
          </a:gradFill>
        </p:spPr>
        <p:txBody>
          <a:bodyPr/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/>
              <a:t/>
            </a:r>
            <a:br>
              <a:rPr lang="it-IT" dirty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sz="2800" b="1" dirty="0" smtClean="0">
                <a:solidFill>
                  <a:srgbClr val="00005F"/>
                </a:solidFill>
              </a:rPr>
              <a:t>SISTEMI DI ATTESTAZIONE </a:t>
            </a:r>
            <a:r>
              <a:rPr lang="it-IT" sz="2800" b="1" dirty="0">
                <a:solidFill>
                  <a:srgbClr val="00005F"/>
                </a:solidFill>
              </a:rPr>
              <a:t>E CERTIFICAZIONE </a:t>
            </a:r>
            <a:br>
              <a:rPr lang="it-IT" sz="2800" b="1" dirty="0">
                <a:solidFill>
                  <a:srgbClr val="00005F"/>
                </a:solidFill>
              </a:rPr>
            </a:br>
            <a:r>
              <a:rPr lang="it-IT" sz="2800" b="1" dirty="0">
                <a:solidFill>
                  <a:srgbClr val="00005F"/>
                </a:solidFill>
              </a:rPr>
              <a:t>DELLE </a:t>
            </a:r>
            <a:r>
              <a:rPr lang="it-IT" sz="2800" b="1" dirty="0" smtClean="0">
                <a:solidFill>
                  <a:srgbClr val="00005F"/>
                </a:solidFill>
              </a:rPr>
              <a:t>COMPETENZE:</a:t>
            </a:r>
            <a:r>
              <a:rPr lang="it-IT" sz="2800" b="1" dirty="0">
                <a:solidFill>
                  <a:srgbClr val="00005F"/>
                </a:solidFill>
              </a:rPr>
              <a:t/>
            </a:r>
            <a:br>
              <a:rPr lang="it-IT" sz="2800" b="1" dirty="0">
                <a:solidFill>
                  <a:srgbClr val="00005F"/>
                </a:solidFill>
              </a:rPr>
            </a:br>
            <a:r>
              <a:rPr lang="it-IT" sz="3600" b="1" dirty="0">
                <a:solidFill>
                  <a:schemeClr val="tx1"/>
                </a:solidFill>
              </a:rPr>
              <a:t/>
            </a:r>
            <a:br>
              <a:rPr lang="it-IT" sz="3600" b="1" dirty="0">
                <a:solidFill>
                  <a:schemeClr val="tx1"/>
                </a:solidFill>
              </a:rPr>
            </a:br>
            <a:endParaRPr lang="it-IT" sz="3600" dirty="0">
              <a:solidFill>
                <a:schemeClr val="tx1"/>
              </a:solidFill>
            </a:endParaRPr>
          </a:p>
        </p:txBody>
      </p:sp>
      <p:pic>
        <p:nvPicPr>
          <p:cNvPr id="12" name="Immagine 11" descr="italy_flag_perspective_anim_500_clr_4213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2956"/>
            <a:ext cx="1655696" cy="1241772"/>
          </a:xfrm>
          <a:prstGeom prst="rect">
            <a:avLst/>
          </a:prstGeom>
        </p:spPr>
      </p:pic>
      <p:pic>
        <p:nvPicPr>
          <p:cNvPr id="13" name="Immagine 12" descr="european_union_flag_perspective_anim_500_clr_4611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005120"/>
            <a:ext cx="1668355" cy="1251266"/>
          </a:xfrm>
          <a:prstGeom prst="rect">
            <a:avLst/>
          </a:prstGeom>
        </p:spPr>
      </p:pic>
      <p:pic>
        <p:nvPicPr>
          <p:cNvPr id="14" name="Immagine 13" descr="LOGO Alta Definizione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88640"/>
            <a:ext cx="5772558" cy="1268760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>
          <a:xfrm>
            <a:off x="3024" y="5707478"/>
            <a:ext cx="9158932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it-IT" b="1" dirty="0" smtClean="0">
                <a:solidFill>
                  <a:schemeClr val="bg1"/>
                </a:solidFill>
              </a:rPr>
              <a:t>Dott. Andrea Violetti </a:t>
            </a:r>
          </a:p>
          <a:p>
            <a:pPr algn="ctr">
              <a:spcBef>
                <a:spcPct val="0"/>
              </a:spcBef>
              <a:buNone/>
            </a:pPr>
            <a:r>
              <a:rPr lang="it-IT" sz="1600" dirty="0" smtClean="0">
                <a:solidFill>
                  <a:schemeClr val="bg1"/>
                </a:solidFill>
              </a:rPr>
              <a:t>Vice Presidente </a:t>
            </a:r>
            <a:r>
              <a:rPr lang="it-IT" sz="1600" dirty="0" err="1" smtClean="0">
                <a:solidFill>
                  <a:schemeClr val="bg1"/>
                </a:solidFill>
              </a:rPr>
              <a:t>Confassociazioni</a:t>
            </a:r>
            <a:r>
              <a:rPr lang="it-IT" sz="1600" dirty="0" smtClean="0">
                <a:solidFill>
                  <a:schemeClr val="bg1"/>
                </a:solidFill>
              </a:rPr>
              <a:t> </a:t>
            </a:r>
          </a:p>
          <a:p>
            <a:pPr algn="ctr">
              <a:spcBef>
                <a:spcPct val="0"/>
              </a:spcBef>
              <a:buNone/>
            </a:pPr>
            <a:r>
              <a:rPr lang="it-IT" sz="1600" dirty="0" smtClean="0">
                <a:solidFill>
                  <a:schemeClr val="bg1"/>
                </a:solidFill>
              </a:rPr>
              <a:t>con </a:t>
            </a:r>
            <a:r>
              <a:rPr lang="it-IT" sz="1600" dirty="0">
                <a:solidFill>
                  <a:schemeClr val="bg1"/>
                </a:solidFill>
              </a:rPr>
              <a:t>delega </a:t>
            </a:r>
            <a:r>
              <a:rPr lang="it-IT" sz="1600" dirty="0" smtClean="0">
                <a:solidFill>
                  <a:schemeClr val="bg1"/>
                </a:solidFill>
              </a:rPr>
              <a:t>all’Agenda </a:t>
            </a:r>
            <a:r>
              <a:rPr lang="it-IT" sz="1600" dirty="0">
                <a:solidFill>
                  <a:schemeClr val="bg1"/>
                </a:solidFill>
              </a:rPr>
              <a:t>Digitale, Sistemi di Attestazione e </a:t>
            </a:r>
            <a:r>
              <a:rPr lang="it-IT" sz="1600" dirty="0" smtClean="0">
                <a:solidFill>
                  <a:schemeClr val="bg1"/>
                </a:solidFill>
              </a:rPr>
              <a:t>Qualità</a:t>
            </a:r>
          </a:p>
          <a:p>
            <a:pPr algn="ctr">
              <a:spcBef>
                <a:spcPct val="0"/>
              </a:spcBef>
              <a:buNone/>
            </a:pPr>
            <a:r>
              <a:rPr lang="it-IT" sz="1600" dirty="0" err="1" smtClean="0">
                <a:solidFill>
                  <a:schemeClr val="bg1"/>
                </a:solidFill>
              </a:rPr>
              <a:t>andrea.violetti@aipnet.it</a:t>
            </a:r>
            <a:endParaRPr lang="it-IT" sz="1600" dirty="0">
              <a:solidFill>
                <a:schemeClr val="bg1"/>
              </a:solidFill>
            </a:endParaRPr>
          </a:p>
        </p:txBody>
      </p:sp>
      <p:sp>
        <p:nvSpPr>
          <p:cNvPr id="16" name="Titolo 1"/>
          <p:cNvSpPr txBox="1">
            <a:spLocks/>
          </p:cNvSpPr>
          <p:nvPr/>
        </p:nvSpPr>
        <p:spPr>
          <a:xfrm>
            <a:off x="10490" y="2996952"/>
            <a:ext cx="9144000" cy="432048"/>
          </a:xfrm>
          <a:prstGeom prst="rect">
            <a:avLst/>
          </a:prstGeom>
          <a:noFill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buNone/>
            </a:pPr>
            <a:r>
              <a:rPr lang="it-IT" sz="2000" b="1" dirty="0" smtClean="0">
                <a:solidFill>
                  <a:srgbClr val="00005F"/>
                </a:solidFill>
              </a:rPr>
              <a:t>COME PROGETTARLI, COME COSTRUIRLI, COME IMPLEMENTARLI</a:t>
            </a:r>
            <a:endParaRPr lang="it-IT" sz="2000" b="1" dirty="0">
              <a:solidFill>
                <a:srgbClr val="00005F"/>
              </a:solidFill>
            </a:endParaRPr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3024" y="4350136"/>
            <a:ext cx="9158932" cy="1008112"/>
          </a:xfrm>
          <a:prstGeom prst="rect">
            <a:avLst/>
          </a:prstGeom>
          <a:noFill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buNone/>
            </a:pPr>
            <a:r>
              <a:rPr lang="it-IT" sz="2000" b="1" dirty="0" smtClean="0">
                <a:solidFill>
                  <a:schemeClr val="bg1"/>
                </a:solidFill>
              </a:rPr>
              <a:t>27 NOVEMBRE 2013</a:t>
            </a:r>
          </a:p>
          <a:p>
            <a:pPr>
              <a:buNone/>
            </a:pPr>
            <a:r>
              <a:rPr lang="it-IT" sz="2000" b="1" dirty="0" smtClean="0">
                <a:solidFill>
                  <a:schemeClr val="bg1"/>
                </a:solidFill>
              </a:rPr>
              <a:t>CNEL ROMA</a:t>
            </a:r>
          </a:p>
          <a:p>
            <a:pPr>
              <a:buNone/>
            </a:pPr>
            <a:endParaRPr lang="it-IT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7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286509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it-IT" sz="2000" b="1" kern="1200" dirty="0">
                <a:solidFill>
                  <a:srgbClr val="2D2D8A"/>
                </a:solidFill>
                <a:latin typeface="Arial" charset="0"/>
              </a:rPr>
              <a:t>Articolo</a:t>
            </a:r>
            <a:r>
              <a:rPr lang="it-IT" sz="2000" b="1" dirty="0">
                <a:solidFill>
                  <a:srgbClr val="2D2D8A"/>
                </a:solidFill>
              </a:rPr>
              <a:t> </a:t>
            </a:r>
            <a:r>
              <a:rPr lang="it-IT" sz="2000" b="1" dirty="0" smtClean="0">
                <a:solidFill>
                  <a:srgbClr val="2D2D8A"/>
                </a:solidFill>
              </a:rPr>
              <a:t>3 - Sistema </a:t>
            </a:r>
            <a:r>
              <a:rPr lang="it-IT" sz="2000" b="1" dirty="0">
                <a:solidFill>
                  <a:srgbClr val="2D2D8A"/>
                </a:solidFill>
              </a:rPr>
              <a:t>nazionale di certificazione delle </a:t>
            </a:r>
            <a:r>
              <a:rPr lang="it-IT" sz="2000" b="1" dirty="0" smtClean="0">
                <a:solidFill>
                  <a:srgbClr val="2D2D8A"/>
                </a:solidFill>
              </a:rPr>
              <a:t>competenze.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200" dirty="0" smtClean="0">
                <a:solidFill>
                  <a:srgbClr val="2D2D8A"/>
                </a:solidFill>
              </a:rPr>
              <a:t>Comma 4.b) i </a:t>
            </a:r>
            <a:r>
              <a:rPr lang="it-IT" sz="1200" dirty="0">
                <a:solidFill>
                  <a:srgbClr val="2D2D8A"/>
                </a:solidFill>
              </a:rPr>
              <a:t>documenti di validazione e i certificati </a:t>
            </a:r>
            <a:r>
              <a:rPr lang="it-IT" sz="1200" dirty="0" smtClean="0">
                <a:solidFill>
                  <a:srgbClr val="2D2D8A"/>
                </a:solidFill>
              </a:rPr>
              <a:t>rilasciati rispettivamente </a:t>
            </a:r>
            <a:r>
              <a:rPr lang="it-IT" sz="1200" dirty="0">
                <a:solidFill>
                  <a:srgbClr val="2D2D8A"/>
                </a:solidFill>
              </a:rPr>
              <a:t>a conclusione dell'individuazione e validazione </a:t>
            </a:r>
            <a:r>
              <a:rPr lang="it-IT" sz="1200" dirty="0" smtClean="0">
                <a:solidFill>
                  <a:srgbClr val="2D2D8A"/>
                </a:solidFill>
              </a:rPr>
              <a:t>e della </a:t>
            </a:r>
            <a:r>
              <a:rPr lang="it-IT" sz="1200" dirty="0">
                <a:solidFill>
                  <a:srgbClr val="2D2D8A"/>
                </a:solidFill>
              </a:rPr>
              <a:t>certificazione delle competenze costituiscono atti pubblici</a:t>
            </a:r>
            <a:r>
              <a:rPr lang="it-IT" sz="1200" dirty="0" smtClean="0">
                <a:solidFill>
                  <a:srgbClr val="2D2D8A"/>
                </a:solidFill>
              </a:rPr>
              <a:t>, fatto </a:t>
            </a:r>
            <a:r>
              <a:rPr lang="it-IT" sz="1200" dirty="0">
                <a:solidFill>
                  <a:srgbClr val="2D2D8A"/>
                </a:solidFill>
              </a:rPr>
              <a:t>salvo il valore dei titoli di studio previsto dalla </a:t>
            </a:r>
            <a:r>
              <a:rPr lang="it-IT" sz="1200" dirty="0" smtClean="0">
                <a:solidFill>
                  <a:srgbClr val="2D2D8A"/>
                </a:solidFill>
              </a:rPr>
              <a:t>normativa vigente;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solidFill>
                  <a:srgbClr val="2D2D8A"/>
                </a:solidFill>
              </a:rPr>
              <a:t>Articolo 5 - Standard minimi di processo.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200" dirty="0" smtClean="0">
                <a:solidFill>
                  <a:srgbClr val="2D2D8A"/>
                </a:solidFill>
              </a:rPr>
              <a:t>Comma 1.a) Identificazione - Valutazione - Attestazione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solidFill>
                  <a:srgbClr val="2D2D8A"/>
                </a:solidFill>
              </a:rPr>
              <a:t>Articolo 6  - Standard minimi di attestazione.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200" dirty="0" smtClean="0">
                <a:solidFill>
                  <a:srgbClr val="2D2D8A"/>
                </a:solidFill>
              </a:rPr>
              <a:t>Comma 1.a) Presenza nei documenti di validazione e certificati di: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200" dirty="0" smtClean="0">
                <a:solidFill>
                  <a:srgbClr val="2D2D8A"/>
                </a:solidFill>
              </a:rPr>
              <a:t>Dati anagrafici del destinatario.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200" dirty="0" smtClean="0">
                <a:solidFill>
                  <a:srgbClr val="2D2D8A"/>
                </a:solidFill>
              </a:rPr>
              <a:t>Ente pubblico titolare o titolato con autorizzazione/accreditamento.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200" dirty="0" smtClean="0">
                <a:solidFill>
                  <a:srgbClr val="2D2D8A"/>
                </a:solidFill>
              </a:rPr>
              <a:t>Competenze acquisite e repertorio di riferimento (EQF).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200" dirty="0" smtClean="0">
                <a:solidFill>
                  <a:srgbClr val="2D2D8A"/>
                </a:solidFill>
              </a:rPr>
              <a:t>Modalità di apprendimento e valutazione di competenze ed esperienze.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200" dirty="0" smtClean="0">
                <a:solidFill>
                  <a:srgbClr val="2D2D8A"/>
                </a:solidFill>
              </a:rPr>
              <a:t>Registrazione in conformità al </a:t>
            </a:r>
            <a:r>
              <a:rPr lang="it-IT" sz="1200" b="1" dirty="0" smtClean="0">
                <a:solidFill>
                  <a:srgbClr val="C00000"/>
                </a:solidFill>
              </a:rPr>
              <a:t>libretto formativo del cittadino 276/03</a:t>
            </a:r>
            <a:r>
              <a:rPr lang="it-IT" sz="1200" dirty="0" smtClean="0">
                <a:solidFill>
                  <a:srgbClr val="2D2D8A"/>
                </a:solidFill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solidFill>
                  <a:srgbClr val="2D2D8A"/>
                </a:solidFill>
              </a:rPr>
              <a:t>Articolo 7 - Standard minimi di sistema.</a:t>
            </a:r>
            <a:endParaRPr lang="it-IT" sz="2000" b="1" dirty="0">
              <a:solidFill>
                <a:srgbClr val="2D2D8A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400" dirty="0" smtClean="0">
                <a:solidFill>
                  <a:srgbClr val="2D2D8A"/>
                </a:solidFill>
              </a:rPr>
              <a:t>Comma 1.a) Adozione di uno o più repertori.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400" dirty="0" smtClean="0">
                <a:solidFill>
                  <a:srgbClr val="2D2D8A"/>
                </a:solidFill>
              </a:rPr>
              <a:t>Informazioni su validazione e certificazione.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400" dirty="0" smtClean="0">
                <a:solidFill>
                  <a:srgbClr val="2D2D8A"/>
                </a:solidFill>
              </a:rPr>
              <a:t>Rispetto requisiti per il personale impegnato.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400" dirty="0" smtClean="0">
                <a:solidFill>
                  <a:srgbClr val="2D2D8A"/>
                </a:solidFill>
              </a:rPr>
              <a:t>Sistema informativo </a:t>
            </a:r>
            <a:r>
              <a:rPr lang="it-IT" sz="1400" dirty="0" err="1" smtClean="0">
                <a:solidFill>
                  <a:srgbClr val="2D2D8A"/>
                </a:solidFill>
              </a:rPr>
              <a:t>interoperativo</a:t>
            </a:r>
            <a:r>
              <a:rPr lang="it-IT" sz="1400" dirty="0" smtClean="0">
                <a:solidFill>
                  <a:srgbClr val="2D2D8A"/>
                </a:solidFill>
              </a:rPr>
              <a:t> per tracciabilità e conservazione.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400" dirty="0" smtClean="0">
                <a:solidFill>
                  <a:srgbClr val="2D2D8A"/>
                </a:solidFill>
              </a:rPr>
              <a:t>Conformità procedure in materia di semplificazione.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400" dirty="0" smtClean="0">
                <a:solidFill>
                  <a:srgbClr val="2D2D8A"/>
                </a:solidFill>
              </a:rPr>
              <a:t>Collegialità oggettività terzietà indipendenza nei processi di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400" dirty="0">
                <a:solidFill>
                  <a:srgbClr val="2D2D8A"/>
                </a:solidFill>
              </a:rPr>
              <a:t>i</a:t>
            </a:r>
            <a:r>
              <a:rPr lang="it-IT" sz="1400" dirty="0" smtClean="0">
                <a:solidFill>
                  <a:srgbClr val="2D2D8A"/>
                </a:solidFill>
              </a:rPr>
              <a:t>ndividuazione e validazione della procedura di certificazione.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400" dirty="0" smtClean="0">
                <a:solidFill>
                  <a:srgbClr val="2D2D8A"/>
                </a:solidFill>
              </a:rPr>
              <a:t>Adozione dispositivi disciplinati secondo standard minimi.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solidFill>
                  <a:srgbClr val="2D2D8A"/>
                </a:solidFill>
              </a:rPr>
              <a:t>Articolo 8 - Repertorio nazionale dei titoli di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solidFill>
                  <a:srgbClr val="2D2D8A"/>
                </a:solidFill>
              </a:rPr>
              <a:t>istruzione/formazione, qualifiche professionali.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 smtClean="0">
                <a:solidFill>
                  <a:srgbClr val="2D2D8A"/>
                </a:solidFill>
              </a:rPr>
              <a:t>Articolo 9 - Monitoraggio e valutazione</a:t>
            </a:r>
          </a:p>
          <a:p>
            <a:endParaRPr lang="it-IT" sz="1400" dirty="0" smtClean="0">
              <a:solidFill>
                <a:srgbClr val="2D2D8A"/>
              </a:solidFill>
            </a:endParaRPr>
          </a:p>
          <a:p>
            <a:pPr lvl="1"/>
            <a:endParaRPr lang="it-IT" sz="1400" dirty="0" smtClean="0">
              <a:solidFill>
                <a:srgbClr val="2D2D8A"/>
              </a:solidFill>
            </a:endParaRPr>
          </a:p>
          <a:p>
            <a:endParaRPr lang="it-IT" sz="1400" dirty="0" smtClean="0">
              <a:solidFill>
                <a:srgbClr val="2D2D8A"/>
              </a:solidFill>
            </a:endParaRPr>
          </a:p>
          <a:p>
            <a:endParaRPr lang="it-IT" sz="1400" dirty="0" smtClean="0">
              <a:solidFill>
                <a:srgbClr val="2D2D8A"/>
              </a:solidFill>
            </a:endParaRPr>
          </a:p>
          <a:p>
            <a:endParaRPr lang="it-IT" sz="1400" dirty="0" smtClean="0">
              <a:solidFill>
                <a:srgbClr val="2D2D8A"/>
              </a:solidFill>
            </a:endParaRPr>
          </a:p>
          <a:p>
            <a:r>
              <a:rPr lang="it-IT" sz="1400" dirty="0" smtClean="0">
                <a:solidFill>
                  <a:srgbClr val="2D2D8A"/>
                </a:solidFill>
              </a:rPr>
              <a:t> </a:t>
            </a:r>
          </a:p>
          <a:p>
            <a:endParaRPr lang="it-IT" sz="1400" dirty="0">
              <a:solidFill>
                <a:srgbClr val="2D2D8A"/>
              </a:solidFill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123728" y="0"/>
            <a:ext cx="702027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sz="2400" b="1" dirty="0" smtClean="0">
                <a:solidFill>
                  <a:srgbClr val="262673"/>
                </a:solidFill>
              </a:rPr>
              <a:t>Il quadro normativo - Legge 13/2013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sz="1800" dirty="0" smtClean="0">
                <a:solidFill>
                  <a:srgbClr val="262673"/>
                </a:solidFill>
              </a:rPr>
              <a:t>Sistema Nazionale di Certificazione delle Competenze</a:t>
            </a:r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721623"/>
              </p:ext>
            </p:extLst>
          </p:nvPr>
        </p:nvGraphicFramePr>
        <p:xfrm>
          <a:off x="5797152" y="1772816"/>
          <a:ext cx="3311352" cy="47589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11352"/>
              </a:tblGrid>
              <a:tr h="521551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C00000"/>
                          </a:solidFill>
                        </a:rPr>
                        <a:t>PROFILI</a:t>
                      </a:r>
                      <a:r>
                        <a:rPr lang="it-IT" sz="1600" b="1" baseline="0" dirty="0" smtClean="0">
                          <a:solidFill>
                            <a:srgbClr val="C00000"/>
                          </a:solidFill>
                        </a:rPr>
                        <a:t> PROFESSIONALI E COMPETENZE (REPERTORIO)</a:t>
                      </a:r>
                      <a:endParaRPr lang="it-IT" sz="1600" b="1" i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21551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C00000"/>
                          </a:solidFill>
                        </a:rPr>
                        <a:t>REQUISITI E AGGIORNAMENTO PROFESSIONALE</a:t>
                      </a: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24304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C00000"/>
                          </a:solidFill>
                        </a:rPr>
                        <a:t>CERTIFICATO DI ISCRIZIONE</a:t>
                      </a:r>
                      <a:endParaRPr lang="it-IT" sz="16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21551">
                <a:tc>
                  <a:txBody>
                    <a:bodyPr/>
                    <a:lstStyle/>
                    <a:p>
                      <a:pPr marL="0" lvl="2" indent="0">
                        <a:spcBef>
                          <a:spcPct val="0"/>
                        </a:spcBef>
                        <a:buNone/>
                      </a:pPr>
                      <a:r>
                        <a:rPr lang="it-IT" sz="1600" b="1" dirty="0" smtClean="0">
                          <a:solidFill>
                            <a:srgbClr val="C00000"/>
                          </a:solidFill>
                        </a:rPr>
                        <a:t>DOCUMENTO DI VALUTAZIONE CURRICULUM</a:t>
                      </a:r>
                      <a:r>
                        <a:rPr lang="it-IT" sz="1600" b="1" baseline="0" dirty="0" smtClean="0">
                          <a:solidFill>
                            <a:srgbClr val="C00000"/>
                          </a:solidFill>
                        </a:rPr>
                        <a:t> VITAE</a:t>
                      </a:r>
                      <a:endParaRPr lang="it-IT" sz="16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960752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C00000"/>
                          </a:solidFill>
                        </a:rPr>
                        <a:t>DOCUMENTO DI VALUTAZIONE STANDARD QUALITATIVI E QUALIFICAZIONE PROFESSIONALE</a:t>
                      </a:r>
                      <a:endParaRPr lang="it-IT" sz="16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619553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C00000"/>
                          </a:solidFill>
                        </a:rPr>
                        <a:t>CERTIFICAZIONE</a:t>
                      </a:r>
                      <a:r>
                        <a:rPr lang="it-IT" sz="160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it-IT" sz="1600" b="1" dirty="0" smtClean="0">
                          <a:solidFill>
                            <a:srgbClr val="C00000"/>
                          </a:solidFill>
                        </a:rPr>
                        <a:t>PROFESSIONALE 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C00000"/>
                          </a:solidFill>
                        </a:rPr>
                        <a:t>IN</a:t>
                      </a:r>
                      <a:r>
                        <a:rPr lang="it-IT" sz="1600" b="1" baseline="0" dirty="0" smtClean="0">
                          <a:solidFill>
                            <a:srgbClr val="C00000"/>
                          </a:solidFill>
                        </a:rPr>
                        <a:t> CONFORMITA’ ALLA NORMA UNI RILASCIATA DA ORGANISMO ACCREDITATO </a:t>
                      </a:r>
                      <a:r>
                        <a:rPr lang="it-IT" sz="1600" b="1" dirty="0" smtClean="0">
                          <a:solidFill>
                            <a:srgbClr val="C00000"/>
                          </a:solidFill>
                        </a:rPr>
                        <a:t>ISO/IEC 17024.</a:t>
                      </a:r>
                      <a:r>
                        <a:rPr lang="it-IT" sz="1600" b="1" baseline="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it-IT" sz="1600" b="1" dirty="0" smtClean="0">
                          <a:solidFill>
                            <a:srgbClr val="C00000"/>
                          </a:solidFill>
                        </a:rPr>
                        <a:t>(ART.4  !!!)</a:t>
                      </a:r>
                      <a:endParaRPr lang="it-IT" sz="16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06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772816"/>
            <a:ext cx="8712968" cy="4581128"/>
          </a:xfrm>
        </p:spPr>
        <p:txBody>
          <a:bodyPr/>
          <a:lstStyle/>
          <a:p>
            <a:pPr marL="0" indent="0">
              <a:buNone/>
            </a:pPr>
            <a:r>
              <a:rPr lang="it-IT" sz="2400" b="1" kern="1200" dirty="0">
                <a:solidFill>
                  <a:srgbClr val="262673"/>
                </a:solidFill>
                <a:latin typeface="Arial" charset="0"/>
              </a:rPr>
              <a:t>ART. 26 (</a:t>
            </a:r>
            <a:r>
              <a:rPr lang="it-IT" sz="2400" b="1" kern="1200" dirty="0">
                <a:solidFill>
                  <a:srgbClr val="C00000"/>
                </a:solidFill>
                <a:latin typeface="Arial" charset="0"/>
              </a:rPr>
              <a:t>Piattaforma comune</a:t>
            </a:r>
            <a:r>
              <a:rPr lang="it-IT" sz="2400" b="1" kern="1200" dirty="0" smtClean="0">
                <a:solidFill>
                  <a:srgbClr val="262673"/>
                </a:solidFill>
                <a:latin typeface="Arial" charset="0"/>
              </a:rPr>
              <a:t>)</a:t>
            </a:r>
            <a:endParaRPr lang="it-IT" sz="2400" b="1" kern="1200" dirty="0">
              <a:solidFill>
                <a:srgbClr val="262673"/>
              </a:solidFill>
              <a:latin typeface="Arial" charset="0"/>
            </a:endParaRPr>
          </a:p>
          <a:p>
            <a:pPr marL="0" indent="0">
              <a:buNone/>
            </a:pPr>
            <a:r>
              <a:rPr lang="it-IT" sz="2000" kern="1200" dirty="0">
                <a:solidFill>
                  <a:srgbClr val="262673"/>
                </a:solidFill>
                <a:latin typeface="Arial" charset="0"/>
              </a:rPr>
              <a:t>1. La Presidenza del Consiglio dei Ministri, Dipartimento per il coordinamento delle politiche comunitarie, al fine di elaborare proposte in materia di piattaforme comuni di cui all’articolo 4, comma 1, lettera </a:t>
            </a:r>
            <a:r>
              <a:rPr lang="it-IT" sz="2000" kern="1200" dirty="0" err="1">
                <a:solidFill>
                  <a:srgbClr val="262673"/>
                </a:solidFill>
                <a:latin typeface="Arial" charset="0"/>
              </a:rPr>
              <a:t>n</a:t>
            </a:r>
            <a:r>
              <a:rPr lang="it-IT" sz="2000" kern="1200" dirty="0">
                <a:solidFill>
                  <a:srgbClr val="262673"/>
                </a:solidFill>
                <a:latin typeface="Arial" charset="0"/>
              </a:rPr>
              <a:t>), da sottoporre alla Commissione Europea, convoca apposite conferenze di servizi cui partecipano le </a:t>
            </a:r>
            <a:r>
              <a:rPr lang="it-IT" sz="2000" kern="1200" dirty="0" smtClean="0">
                <a:solidFill>
                  <a:srgbClr val="262673"/>
                </a:solidFill>
                <a:latin typeface="Arial" charset="0"/>
              </a:rPr>
              <a:t>autorità̀ </a:t>
            </a:r>
            <a:r>
              <a:rPr lang="it-IT" sz="2000" kern="1200" dirty="0">
                <a:solidFill>
                  <a:srgbClr val="262673"/>
                </a:solidFill>
                <a:latin typeface="Arial" charset="0"/>
              </a:rPr>
              <a:t>competenti di cui all’articolo 5. Sulla ipotesi di piattaforma elaborata </a:t>
            </a:r>
            <a:r>
              <a:rPr lang="it-IT" sz="2000" kern="1200" dirty="0" smtClean="0">
                <a:solidFill>
                  <a:srgbClr val="262673"/>
                </a:solidFill>
                <a:latin typeface="Arial" charset="0"/>
              </a:rPr>
              <a:t>dall’autorità </a:t>
            </a:r>
            <a:r>
              <a:rPr lang="it-IT" sz="2000" kern="1200" dirty="0">
                <a:solidFill>
                  <a:srgbClr val="262673"/>
                </a:solidFill>
                <a:latin typeface="Arial" charset="0"/>
              </a:rPr>
              <a:t>competente di cui all’articolo 5 o, in mancanza, dalla Presidenza del Consiglio dei Ministri, Dipartimento per il coordinamento delle politiche comunitarie, vengono sentiti, se si tratta di professioni regolamentate, gli ordini, i collegi o gli albi, ove esistenti, </a:t>
            </a:r>
            <a:r>
              <a:rPr lang="it-IT" sz="2000" b="1" kern="1200" dirty="0">
                <a:solidFill>
                  <a:srgbClr val="262673"/>
                </a:solidFill>
                <a:latin typeface="Arial" charset="0"/>
              </a:rPr>
              <a:t>e, in mancanza, le associazioni rappresentative sul territorio nazionale, se si tratta di professioni non regolamentate in Italia, </a:t>
            </a:r>
            <a:r>
              <a:rPr lang="it-IT" sz="2000" kern="1200" dirty="0">
                <a:solidFill>
                  <a:srgbClr val="262673"/>
                </a:solidFill>
                <a:latin typeface="Arial" charset="0"/>
              </a:rPr>
              <a:t>le associazioni rappresentative sul territorio nazionale e, se si tratta di </a:t>
            </a:r>
            <a:r>
              <a:rPr lang="it-IT" sz="2000" kern="1200" dirty="0" smtClean="0">
                <a:solidFill>
                  <a:srgbClr val="262673"/>
                </a:solidFill>
                <a:latin typeface="Arial" charset="0"/>
              </a:rPr>
              <a:t>attività nell’area </a:t>
            </a:r>
            <a:r>
              <a:rPr lang="it-IT" sz="2000" kern="1200" dirty="0">
                <a:solidFill>
                  <a:srgbClr val="262673"/>
                </a:solidFill>
                <a:latin typeface="Arial" charset="0"/>
              </a:rPr>
              <a:t>dei servizi non intellettuali e non regolamentate, le associazioni di categoria rappresentative a livello nazionale.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262673"/>
                </a:solidFill>
              </a:rPr>
              <a:t>Il quadro normativo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262673"/>
                </a:solidFill>
              </a:rPr>
              <a:t>Decreto Legislativo 6-11-2007 n. 206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262673"/>
                </a:solidFill>
              </a:rPr>
              <a:t>G.U. del 9-11-2007 n.261 </a:t>
            </a:r>
            <a:r>
              <a:rPr lang="it-IT" b="1" dirty="0" err="1" smtClean="0">
                <a:solidFill>
                  <a:srgbClr val="262673"/>
                </a:solidFill>
              </a:rPr>
              <a:t>s.o</a:t>
            </a:r>
            <a:r>
              <a:rPr lang="it-IT" b="1" dirty="0" smtClean="0">
                <a:solidFill>
                  <a:srgbClr val="262673"/>
                </a:solidFill>
              </a:rPr>
              <a:t>. n.228</a:t>
            </a:r>
            <a:endParaRPr lang="it-IT" dirty="0" smtClean="0">
              <a:solidFill>
                <a:srgbClr val="262673"/>
              </a:solidFill>
            </a:endParaRPr>
          </a:p>
          <a:p>
            <a:pPr algn="r">
              <a:spcBef>
                <a:spcPct val="0"/>
              </a:spcBef>
              <a:buFontTx/>
              <a:buNone/>
            </a:pPr>
            <a:r>
              <a:rPr lang="it-IT" dirty="0" smtClean="0">
                <a:solidFill>
                  <a:srgbClr val="262673"/>
                </a:solidFill>
              </a:rPr>
              <a:t>"</a:t>
            </a:r>
            <a:r>
              <a:rPr lang="it-IT" dirty="0">
                <a:solidFill>
                  <a:srgbClr val="262673"/>
                </a:solidFill>
              </a:rPr>
              <a:t>Attuazione della direttiva 2005/36/CE relativa al </a:t>
            </a:r>
            <a:endParaRPr lang="it-IT" dirty="0" smtClean="0">
              <a:solidFill>
                <a:srgbClr val="262673"/>
              </a:solidFill>
            </a:endParaRPr>
          </a:p>
          <a:p>
            <a:pPr algn="r">
              <a:spcBef>
                <a:spcPct val="0"/>
              </a:spcBef>
              <a:buFontTx/>
              <a:buNone/>
            </a:pPr>
            <a:r>
              <a:rPr lang="it-IT" dirty="0" smtClean="0">
                <a:solidFill>
                  <a:srgbClr val="262673"/>
                </a:solidFill>
              </a:rPr>
              <a:t>riconoscimento </a:t>
            </a:r>
            <a:r>
              <a:rPr lang="it-IT" dirty="0">
                <a:solidFill>
                  <a:srgbClr val="262673"/>
                </a:solidFill>
              </a:rPr>
              <a:t>delle qualifiche </a:t>
            </a:r>
            <a:r>
              <a:rPr lang="it-IT" dirty="0" smtClean="0">
                <a:solidFill>
                  <a:srgbClr val="262673"/>
                </a:solidFill>
              </a:rPr>
              <a:t>professionali”</a:t>
            </a:r>
            <a:endParaRPr lang="it-IT" dirty="0">
              <a:solidFill>
                <a:srgbClr val="2626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29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/>
          <p:cNvSpPr txBox="1"/>
          <p:nvPr/>
        </p:nvSpPr>
        <p:spPr>
          <a:xfrm>
            <a:off x="0" y="1314629"/>
            <a:ext cx="9144000" cy="557075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endParaRPr lang="it-IT" b="1" dirty="0" smtClean="0">
              <a:solidFill>
                <a:srgbClr val="00005F"/>
              </a:solidFill>
            </a:endParaRPr>
          </a:p>
          <a:p>
            <a:pPr>
              <a:buNone/>
            </a:pPr>
            <a:endParaRPr lang="it-IT" b="1" dirty="0">
              <a:solidFill>
                <a:srgbClr val="00005F"/>
              </a:solidFill>
            </a:endParaRPr>
          </a:p>
          <a:p>
            <a:pPr>
              <a:buNone/>
            </a:pPr>
            <a:endParaRPr lang="it-IT" b="1" dirty="0" smtClean="0">
              <a:solidFill>
                <a:srgbClr val="00005F"/>
              </a:solidFill>
            </a:endParaRPr>
          </a:p>
          <a:p>
            <a:pPr>
              <a:buNone/>
            </a:pPr>
            <a:endParaRPr lang="it-IT" b="1" dirty="0">
              <a:solidFill>
                <a:srgbClr val="00005F"/>
              </a:solidFill>
            </a:endParaRPr>
          </a:p>
          <a:p>
            <a:pPr>
              <a:buNone/>
            </a:pPr>
            <a:endParaRPr lang="it-IT" b="1" dirty="0" smtClean="0">
              <a:solidFill>
                <a:srgbClr val="00005F"/>
              </a:solidFill>
            </a:endParaRPr>
          </a:p>
          <a:p>
            <a:pPr>
              <a:buNone/>
            </a:pPr>
            <a:endParaRPr lang="it-IT" b="1" dirty="0">
              <a:solidFill>
                <a:srgbClr val="00005F"/>
              </a:solidFill>
            </a:endParaRPr>
          </a:p>
          <a:p>
            <a:pPr>
              <a:buNone/>
            </a:pPr>
            <a:endParaRPr lang="it-IT" b="1" dirty="0" smtClean="0">
              <a:solidFill>
                <a:srgbClr val="00005F"/>
              </a:solidFill>
            </a:endParaRPr>
          </a:p>
          <a:p>
            <a:pPr>
              <a:buNone/>
            </a:pPr>
            <a:endParaRPr lang="it-IT" b="1" dirty="0">
              <a:solidFill>
                <a:srgbClr val="00005F"/>
              </a:solidFill>
            </a:endParaRPr>
          </a:p>
          <a:p>
            <a:pPr>
              <a:buNone/>
            </a:pPr>
            <a:endParaRPr lang="it-IT" b="1" dirty="0" smtClean="0">
              <a:solidFill>
                <a:srgbClr val="00005F"/>
              </a:solidFill>
            </a:endParaRPr>
          </a:p>
          <a:p>
            <a:pPr>
              <a:buNone/>
            </a:pPr>
            <a:endParaRPr lang="it-IT" b="1" dirty="0">
              <a:solidFill>
                <a:srgbClr val="00005F"/>
              </a:solidFill>
            </a:endParaRPr>
          </a:p>
          <a:p>
            <a:pPr>
              <a:buNone/>
            </a:pPr>
            <a:endParaRPr lang="it-IT" b="1" dirty="0" smtClean="0">
              <a:solidFill>
                <a:srgbClr val="00005F"/>
              </a:solidFill>
            </a:endParaRPr>
          </a:p>
          <a:p>
            <a:pPr>
              <a:buNone/>
            </a:pPr>
            <a:endParaRPr lang="it-IT" b="1" dirty="0">
              <a:solidFill>
                <a:srgbClr val="00005F"/>
              </a:solidFill>
            </a:endParaRPr>
          </a:p>
          <a:p>
            <a:pPr>
              <a:buNone/>
            </a:pPr>
            <a:endParaRPr lang="it-IT" b="1" dirty="0" smtClean="0">
              <a:solidFill>
                <a:srgbClr val="00005F"/>
              </a:solidFill>
            </a:endParaRPr>
          </a:p>
          <a:p>
            <a:pPr algn="r">
              <a:buNone/>
            </a:pPr>
            <a:r>
              <a:rPr lang="it-IT" b="1" dirty="0" smtClean="0">
                <a:solidFill>
                  <a:srgbClr val="00005F"/>
                </a:solidFill>
              </a:rPr>
              <a:t>D.LGS 206/07</a:t>
            </a:r>
          </a:p>
          <a:p>
            <a:pPr algn="r">
              <a:buNone/>
            </a:pPr>
            <a:r>
              <a:rPr lang="it-IT" b="1" dirty="0" smtClean="0">
                <a:solidFill>
                  <a:srgbClr val="FF0000"/>
                </a:solidFill>
              </a:rPr>
              <a:t>PIATTAFORMA COMUNE</a:t>
            </a:r>
            <a:endParaRPr lang="it-IT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667246"/>
              </p:ext>
            </p:extLst>
          </p:nvPr>
        </p:nvGraphicFramePr>
        <p:xfrm>
          <a:off x="0" y="1336248"/>
          <a:ext cx="4415110" cy="5405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15110"/>
              </a:tblGrid>
              <a:tr h="370840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b="1" dirty="0" smtClean="0">
                          <a:solidFill>
                            <a:srgbClr val="00005F"/>
                          </a:solidFill>
                        </a:rPr>
                        <a:t>LEGGE 4 2013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PROFILI</a:t>
                      </a:r>
                      <a:r>
                        <a:rPr lang="it-IT" sz="1600" b="1" baseline="0" dirty="0" smtClean="0">
                          <a:solidFill>
                            <a:srgbClr val="00005F"/>
                          </a:solidFill>
                        </a:rPr>
                        <a:t> PROFESSIONALI E COMPETENZE (REPERTORIO)</a:t>
                      </a:r>
                      <a:endParaRPr lang="it-IT" sz="1600" b="1" dirty="0" smtClean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REQUISITI E AGGIORNAMENTO PROFESSIONALE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CERTIFICATO DI ISCRIZIONE</a:t>
                      </a:r>
                      <a:endParaRPr lang="it-IT" sz="16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lvl="2" indent="0" algn="ctr">
                        <a:spcBef>
                          <a:spcPct val="0"/>
                        </a:spcBef>
                        <a:buNone/>
                      </a:pP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DOCUMENTO DI VALUTAZIONE CURRICULUM</a:t>
                      </a:r>
                      <a:r>
                        <a:rPr lang="it-IT" sz="1600" b="1" baseline="0" dirty="0" smtClean="0">
                          <a:solidFill>
                            <a:srgbClr val="00005F"/>
                          </a:solidFill>
                        </a:rPr>
                        <a:t> VITAE</a:t>
                      </a:r>
                      <a:endParaRPr lang="it-IT" sz="16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DOCUMENTO DI VALUTAZIONE STANDARD QUALITATIVI E QUALIFICAZIONE PROFESSIONALE</a:t>
                      </a:r>
                      <a:endParaRPr lang="it-IT" sz="16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0" dirty="0" smtClean="0">
                          <a:solidFill>
                            <a:srgbClr val="00005F"/>
                          </a:solidFill>
                        </a:rPr>
                        <a:t>SPORTELLO DEL CITTADINO CONSUMATORE</a:t>
                      </a:r>
                      <a:endParaRPr lang="it-IT" sz="1600" b="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0" dirty="0" smtClean="0">
                          <a:solidFill>
                            <a:srgbClr val="00005F"/>
                          </a:solidFill>
                        </a:rPr>
                        <a:t>POLIZZA RC RC PROFESSIONALE</a:t>
                      </a:r>
                      <a:endParaRPr lang="it-IT" sz="1600" b="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CERTIFICAZIONE</a:t>
                      </a:r>
                      <a:r>
                        <a:rPr lang="it-IT" sz="1600" b="1" baseline="0" dirty="0" smtClean="0">
                          <a:solidFill>
                            <a:srgbClr val="00005F"/>
                          </a:solidFill>
                        </a:rPr>
                        <a:t> </a:t>
                      </a: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PROFESSIONALE IN</a:t>
                      </a:r>
                      <a:r>
                        <a:rPr lang="it-IT" sz="1600" b="1" baseline="0" dirty="0" smtClean="0">
                          <a:solidFill>
                            <a:srgbClr val="00005F"/>
                          </a:solidFill>
                        </a:rPr>
                        <a:t> CONFORMITA’ ALLA NORMA UNI RILASCIATA DA ORGANISMO ACCREDITATO </a:t>
                      </a: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ISO/IEC 17024</a:t>
                      </a:r>
                      <a:endParaRPr lang="it-IT" sz="16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091151"/>
              </p:ext>
            </p:extLst>
          </p:nvPr>
        </p:nvGraphicFramePr>
        <p:xfrm>
          <a:off x="4824536" y="1350104"/>
          <a:ext cx="4355976" cy="44551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55976"/>
              </a:tblGrid>
              <a:tr h="370840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b="1" i="0" dirty="0" smtClean="0">
                          <a:solidFill>
                            <a:srgbClr val="00005F"/>
                          </a:solidFill>
                        </a:rPr>
                        <a:t>D.LGS 13 2013</a:t>
                      </a:r>
                      <a:endParaRPr lang="it-IT" sz="2400" b="1" i="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PROFILI</a:t>
                      </a:r>
                      <a:r>
                        <a:rPr lang="it-IT" sz="1600" b="1" baseline="0" dirty="0" smtClean="0">
                          <a:solidFill>
                            <a:srgbClr val="00005F"/>
                          </a:solidFill>
                        </a:rPr>
                        <a:t> PROFESSIONALI E COMPETENZE (REPERTORIO)</a:t>
                      </a:r>
                      <a:endParaRPr lang="it-IT" sz="1600" b="1" i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REQUISITI E AGGIORNAMENTO PROFESSIONALE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CERTIFICATO DI ISCRIZIONE</a:t>
                      </a:r>
                      <a:endParaRPr lang="it-IT" sz="16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lvl="2" indent="0" algn="ctr">
                        <a:spcBef>
                          <a:spcPct val="0"/>
                        </a:spcBef>
                        <a:buNone/>
                      </a:pP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DOCUMENTO DI VALUTAZIONE CURRICULUM</a:t>
                      </a:r>
                      <a:r>
                        <a:rPr lang="it-IT" sz="1600" b="1" baseline="0" dirty="0" smtClean="0">
                          <a:solidFill>
                            <a:srgbClr val="00005F"/>
                          </a:solidFill>
                        </a:rPr>
                        <a:t> VITAE</a:t>
                      </a:r>
                      <a:endParaRPr lang="it-IT" sz="16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DOCUMENTO DI VALUTAZIONE STANDARD QUALITATIVI E QUALIFICAZIONE PROFESSIONALE</a:t>
                      </a:r>
                      <a:endParaRPr lang="it-IT" sz="16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CERTIFICAZIONE PROFESSIONALE IN</a:t>
                      </a:r>
                      <a:r>
                        <a:rPr lang="it-IT" sz="1600" b="1" baseline="0" dirty="0" smtClean="0">
                          <a:solidFill>
                            <a:srgbClr val="00005F"/>
                          </a:solidFill>
                        </a:rPr>
                        <a:t> CONFORMITA’ ALLA NORMA UNI RILASCIATA DA ORGANISMO ACCREDITATO </a:t>
                      </a: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ISO/IEC 17024 (ART4)</a:t>
                      </a:r>
                      <a:endParaRPr lang="it-IT" sz="16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123728" y="0"/>
            <a:ext cx="702027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262673"/>
                </a:solidFill>
              </a:rPr>
              <a:t>ANALISI COMPARATA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262673"/>
                </a:solidFill>
              </a:rPr>
              <a:t>DEGLI STANDARD PREVISTI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262673"/>
                </a:solidFill>
              </a:rPr>
              <a:t>DAL QUADRO NORMATIVO ATTUALE</a:t>
            </a:r>
            <a:endParaRPr lang="it-IT" dirty="0" smtClean="0">
              <a:solidFill>
                <a:srgbClr val="262673"/>
              </a:solidFill>
            </a:endParaRPr>
          </a:p>
        </p:txBody>
      </p:sp>
      <p:sp>
        <p:nvSpPr>
          <p:cNvPr id="2" name="Freccia bidirezionale orizzontale 1"/>
          <p:cNvSpPr/>
          <p:nvPr/>
        </p:nvSpPr>
        <p:spPr bwMode="auto">
          <a:xfrm>
            <a:off x="3923928" y="1412776"/>
            <a:ext cx="1296144" cy="288032"/>
          </a:xfrm>
          <a:prstGeom prst="leftRight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02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 bwMode="auto">
          <a:xfrm>
            <a:off x="7715272" y="6072206"/>
            <a:ext cx="1214446" cy="35719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928918" y="0"/>
            <a:ext cx="62150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sz="2400" b="1" dirty="0" smtClean="0">
                <a:solidFill>
                  <a:srgbClr val="262673"/>
                </a:solidFill>
              </a:rPr>
              <a:t>UNI EN ISO 17024</a:t>
            </a: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364512"/>
              </p:ext>
            </p:extLst>
          </p:nvPr>
        </p:nvGraphicFramePr>
        <p:xfrm>
          <a:off x="-11931" y="968523"/>
          <a:ext cx="9144000" cy="591686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23491"/>
                <a:gridCol w="3240360"/>
                <a:gridCol w="5280149"/>
              </a:tblGrid>
              <a:tr h="236214">
                <a:tc>
                  <a:txBody>
                    <a:bodyPr/>
                    <a:lstStyle/>
                    <a:p>
                      <a:pPr algn="ctr"/>
                      <a:endParaRPr lang="it-IT" sz="15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b="1" dirty="0" smtClean="0"/>
                        <a:t>Capitolo</a:t>
                      </a:r>
                      <a:endParaRPr lang="it-IT" sz="15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500" b="1" dirty="0" smtClean="0"/>
                        <a:t>TOPICS</a:t>
                      </a:r>
                      <a:endParaRPr lang="it-IT" sz="1500" b="1" dirty="0"/>
                    </a:p>
                  </a:txBody>
                  <a:tcPr anchor="ctr"/>
                </a:tc>
              </a:tr>
              <a:tr h="1192317">
                <a:tc>
                  <a:txBody>
                    <a:bodyPr/>
                    <a:lstStyle/>
                    <a:p>
                      <a:pPr algn="ctr"/>
                      <a:r>
                        <a:rPr lang="it-IT" sz="1500" b="1" dirty="0" smtClean="0"/>
                        <a:t>1</a:t>
                      </a:r>
                      <a:endParaRPr lang="it-IT" sz="15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500" b="1" dirty="0" smtClean="0"/>
                        <a:t>Scopo e campo di applicazione</a:t>
                      </a:r>
                      <a:endParaRPr lang="it-IT" sz="15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2000" b="1" dirty="0" smtClean="0"/>
                        <a:t>La presente norma internazionale stabilisce i requisiti per un organismo che certifica persone a fronte di requisiti specifici, e che sviluppa e mantiene schemi di certificazione di persone.</a:t>
                      </a:r>
                      <a:endParaRPr lang="it-IT" sz="2000" b="1" dirty="0"/>
                    </a:p>
                  </a:txBody>
                  <a:tcPr anchor="ctr"/>
                </a:tc>
              </a:tr>
              <a:tr h="236214">
                <a:tc>
                  <a:txBody>
                    <a:bodyPr/>
                    <a:lstStyle/>
                    <a:p>
                      <a:pPr algn="ctr"/>
                      <a:r>
                        <a:rPr lang="it-IT" sz="1500" dirty="0" smtClean="0"/>
                        <a:t>2</a:t>
                      </a:r>
                      <a:endParaRPr lang="it-IT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500" dirty="0" smtClean="0"/>
                        <a:t>Riferimenti</a:t>
                      </a:r>
                      <a:r>
                        <a:rPr lang="it-IT" sz="1500" baseline="0" dirty="0" smtClean="0"/>
                        <a:t> normativi</a:t>
                      </a:r>
                      <a:endParaRPr lang="it-IT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500" dirty="0"/>
                    </a:p>
                  </a:txBody>
                  <a:tcPr anchor="ctr"/>
                </a:tc>
              </a:tr>
              <a:tr h="236214">
                <a:tc>
                  <a:txBody>
                    <a:bodyPr/>
                    <a:lstStyle/>
                    <a:p>
                      <a:pPr algn="ctr"/>
                      <a:r>
                        <a:rPr lang="it-IT" sz="1500" dirty="0" smtClean="0"/>
                        <a:t>3</a:t>
                      </a:r>
                      <a:endParaRPr lang="it-IT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500" dirty="0" smtClean="0"/>
                        <a:t>Termini e definizioni</a:t>
                      </a:r>
                      <a:endParaRPr lang="it-IT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500"/>
                    </a:p>
                  </a:txBody>
                  <a:tcPr anchor="ctr"/>
                </a:tc>
              </a:tr>
              <a:tr h="742386">
                <a:tc>
                  <a:txBody>
                    <a:bodyPr/>
                    <a:lstStyle/>
                    <a:p>
                      <a:pPr algn="ctr"/>
                      <a:r>
                        <a:rPr lang="it-IT" sz="1500" dirty="0" smtClean="0"/>
                        <a:t>4</a:t>
                      </a:r>
                      <a:endParaRPr lang="it-IT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500" dirty="0" smtClean="0"/>
                        <a:t>Requisiti per gli organismi di certificazione</a:t>
                      </a:r>
                      <a:endParaRPr lang="it-IT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dirty="0" smtClean="0"/>
                        <a:t>Organismo di certificazione.</a:t>
                      </a:r>
                      <a:r>
                        <a:rPr lang="it-IT" sz="1500" baseline="0" dirty="0" smtClean="0"/>
                        <a:t> Struttura organizzativa. Schema di certificazione. Sistema di gestione.  Subappalto. Registrazioni. Riservatezza. Sicurezza.</a:t>
                      </a:r>
                      <a:endParaRPr lang="it-IT" sz="1500" dirty="0" smtClean="0"/>
                    </a:p>
                    <a:p>
                      <a:endParaRPr lang="it-IT" sz="1500" dirty="0"/>
                    </a:p>
                  </a:txBody>
                  <a:tcPr anchor="ctr"/>
                </a:tc>
              </a:tr>
              <a:tr h="573662">
                <a:tc>
                  <a:txBody>
                    <a:bodyPr/>
                    <a:lstStyle/>
                    <a:p>
                      <a:pPr algn="ctr"/>
                      <a:r>
                        <a:rPr lang="it-IT" sz="1500" dirty="0" smtClean="0"/>
                        <a:t>5</a:t>
                      </a:r>
                      <a:endParaRPr lang="it-IT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500" dirty="0" smtClean="0"/>
                        <a:t>Requisiti per le persone impiegate o per i collaboratori a contratto con l’organismo di </a:t>
                      </a:r>
                      <a:r>
                        <a:rPr lang="it-IT" sz="1500" dirty="0" err="1" smtClean="0"/>
                        <a:t>certficazione</a:t>
                      </a:r>
                      <a:endParaRPr lang="it-IT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500" dirty="0" smtClean="0"/>
                        <a:t>Il</a:t>
                      </a:r>
                      <a:r>
                        <a:rPr lang="it-IT" sz="1500" baseline="0" dirty="0" smtClean="0"/>
                        <a:t> docente non può essere anche esaminatore del discente.</a:t>
                      </a:r>
                      <a:endParaRPr lang="it-IT" sz="1500" dirty="0"/>
                    </a:p>
                  </a:txBody>
                  <a:tcPr anchor="ctr"/>
                </a:tc>
              </a:tr>
              <a:tr h="892094">
                <a:tc>
                  <a:txBody>
                    <a:bodyPr/>
                    <a:lstStyle/>
                    <a:p>
                      <a:pPr algn="ctr"/>
                      <a:r>
                        <a:rPr lang="it-IT" sz="1500" dirty="0" smtClean="0"/>
                        <a:t>6</a:t>
                      </a:r>
                      <a:endParaRPr lang="it-IT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500" dirty="0" smtClean="0"/>
                        <a:t>Processo di certificazione</a:t>
                      </a:r>
                      <a:endParaRPr lang="it-IT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500" dirty="0" smtClean="0"/>
                        <a:t>Domanda di certificazione. Valutazione. Decisione sulla</a:t>
                      </a:r>
                      <a:r>
                        <a:rPr lang="it-IT" sz="1500" baseline="0" dirty="0" smtClean="0"/>
                        <a:t> certificazione</a:t>
                      </a:r>
                      <a:r>
                        <a:rPr lang="it-IT" sz="1500" dirty="0" smtClean="0"/>
                        <a:t>.</a:t>
                      </a:r>
                      <a:r>
                        <a:rPr lang="it-IT" sz="1500" baseline="0" dirty="0" smtClean="0"/>
                        <a:t> Sorveglianza. Rinnovo della certificazione. Uso di certificati e loghi. </a:t>
                      </a:r>
                      <a:endParaRPr lang="it-IT" sz="1500" dirty="0"/>
                    </a:p>
                  </a:txBody>
                  <a:tcPr anchor="ctr"/>
                </a:tc>
              </a:tr>
              <a:tr h="666127">
                <a:tc gridSpan="3">
                  <a:txBody>
                    <a:bodyPr/>
                    <a:lstStyle/>
                    <a:p>
                      <a:pPr algn="l"/>
                      <a:r>
                        <a:rPr lang="it-IT" sz="1500" dirty="0" smtClean="0"/>
                        <a:t>Appendice A   Sviluppo</a:t>
                      </a:r>
                      <a:r>
                        <a:rPr lang="it-IT" sz="1500" baseline="0" dirty="0" smtClean="0"/>
                        <a:t> e mantenimento di uno schema di certificazione di persone</a:t>
                      </a:r>
                      <a:endParaRPr lang="it-IT" sz="1500" dirty="0"/>
                    </a:p>
                    <a:p>
                      <a:pPr algn="l"/>
                      <a:r>
                        <a:rPr lang="it-IT" sz="1500" dirty="0" smtClean="0"/>
                        <a:t>Appendice ZA Riferimenti alle pubblicazioni internazionali e pubblicazioni europee</a:t>
                      </a:r>
                      <a:r>
                        <a:rPr lang="it-IT" sz="1500" baseline="0" dirty="0" smtClean="0"/>
                        <a:t> corrispondenti</a:t>
                      </a:r>
                      <a:endParaRPr lang="it-IT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it-IT" sz="15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it-IT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567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o 20"/>
          <p:cNvGrpSpPr/>
          <p:nvPr/>
        </p:nvGrpSpPr>
        <p:grpSpPr>
          <a:xfrm>
            <a:off x="0" y="862214"/>
            <a:ext cx="9144000" cy="766586"/>
            <a:chOff x="0" y="862214"/>
            <a:chExt cx="9144000" cy="766586"/>
          </a:xfrm>
        </p:grpSpPr>
        <p:sp>
          <p:nvSpPr>
            <p:cNvPr id="16" name="Rettangolo 15"/>
            <p:cNvSpPr/>
            <p:nvPr/>
          </p:nvSpPr>
          <p:spPr bwMode="auto">
            <a:xfrm>
              <a:off x="0" y="862214"/>
              <a:ext cx="9144000" cy="766586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it-IT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" name="CasellaDiTesto 1"/>
            <p:cNvSpPr txBox="1"/>
            <p:nvPr/>
          </p:nvSpPr>
          <p:spPr>
            <a:xfrm>
              <a:off x="4860032" y="1033572"/>
              <a:ext cx="4283968" cy="523220"/>
            </a:xfrm>
            <a:prstGeom prst="rect">
              <a:avLst/>
            </a:prstGeom>
            <a:solidFill>
              <a:schemeClr val="accent3">
                <a:lumMod val="95000"/>
              </a:schemeClr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>
                <a:buNone/>
              </a:pPr>
              <a:r>
                <a:rPr lang="it-IT" sz="2800" b="1" dirty="0" smtClean="0">
                  <a:solidFill>
                    <a:srgbClr val="00005F"/>
                  </a:solidFill>
                </a:rPr>
                <a:t>UNI EN ISO 17024</a:t>
              </a:r>
              <a:endParaRPr lang="it-IT" sz="2800" b="1" dirty="0">
                <a:solidFill>
                  <a:srgbClr val="00005F"/>
                </a:solidFill>
              </a:endParaRPr>
            </a:p>
          </p:txBody>
        </p:sp>
        <p:sp>
          <p:nvSpPr>
            <p:cNvPr id="20" name="Freccia destra 19"/>
            <p:cNvSpPr/>
            <p:nvPr/>
          </p:nvSpPr>
          <p:spPr bwMode="auto">
            <a:xfrm>
              <a:off x="4860032" y="1196752"/>
              <a:ext cx="504056" cy="216024"/>
            </a:xfrm>
            <a:prstGeom prst="rightArrow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it-IT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6" name="Gruppo 5"/>
          <p:cNvGrpSpPr/>
          <p:nvPr/>
        </p:nvGrpSpPr>
        <p:grpSpPr>
          <a:xfrm>
            <a:off x="0" y="1628800"/>
            <a:ext cx="9144000" cy="1512168"/>
            <a:chOff x="0" y="1628800"/>
            <a:chExt cx="9144000" cy="1512168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" name="Rettangolo 2"/>
            <p:cNvSpPr/>
            <p:nvPr/>
          </p:nvSpPr>
          <p:spPr bwMode="auto">
            <a:xfrm>
              <a:off x="0" y="1628800"/>
              <a:ext cx="9144000" cy="1512168"/>
            </a:xfrm>
            <a:prstGeom prst="rect">
              <a:avLst/>
            </a:prstGeom>
            <a:solidFill>
              <a:schemeClr val="accent3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it-IT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4864872" y="1916832"/>
              <a:ext cx="4279127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lvl="2" algn="ctr" fontAlgn="auto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it-IT" sz="1600" b="1" dirty="0">
                  <a:solidFill>
                    <a:srgbClr val="00005F"/>
                  </a:solidFill>
                </a:rPr>
                <a:t>SVILUPPO E MANTENIMENTO DI UNO SCHEMA DI CERTIFICAZIONE</a:t>
              </a:r>
            </a:p>
            <a:p>
              <a:pPr marL="0" lvl="2" algn="ctr" fontAlgn="auto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it-IT" sz="1600" b="1" dirty="0" smtClean="0">
                  <a:solidFill>
                    <a:srgbClr val="00005F"/>
                  </a:solidFill>
                </a:rPr>
                <a:t>(SEZIONE 4.3 </a:t>
              </a:r>
              <a:r>
                <a:rPr lang="it-IT" sz="1600" b="1" dirty="0">
                  <a:solidFill>
                    <a:srgbClr val="00005F"/>
                  </a:solidFill>
                </a:rPr>
                <a:t>E APPENDICE </a:t>
              </a:r>
              <a:r>
                <a:rPr lang="it-IT" sz="1600" b="1" dirty="0" smtClean="0">
                  <a:solidFill>
                    <a:srgbClr val="00005F"/>
                  </a:solidFill>
                </a:rPr>
                <a:t>A e ZA)</a:t>
              </a:r>
              <a:endParaRPr lang="it-IT" sz="1600" b="1" dirty="0">
                <a:solidFill>
                  <a:srgbClr val="00005F"/>
                </a:solidFill>
              </a:endParaRPr>
            </a:p>
          </p:txBody>
        </p:sp>
      </p:grpSp>
      <p:grpSp>
        <p:nvGrpSpPr>
          <p:cNvPr id="15" name="Gruppo 14"/>
          <p:cNvGrpSpPr/>
          <p:nvPr/>
        </p:nvGrpSpPr>
        <p:grpSpPr>
          <a:xfrm>
            <a:off x="0" y="5445224"/>
            <a:ext cx="9144000" cy="1412776"/>
            <a:chOff x="0" y="5445224"/>
            <a:chExt cx="9144000" cy="1412776"/>
          </a:xfrm>
          <a:solidFill>
            <a:schemeClr val="accent3">
              <a:lumMod val="65000"/>
            </a:schemeClr>
          </a:solidFill>
        </p:grpSpPr>
        <p:sp>
          <p:nvSpPr>
            <p:cNvPr id="13" name="Rettangolo 12"/>
            <p:cNvSpPr/>
            <p:nvPr/>
          </p:nvSpPr>
          <p:spPr bwMode="auto">
            <a:xfrm>
              <a:off x="0" y="5445224"/>
              <a:ext cx="9144000" cy="1412776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it-IT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CasellaDiTesto 9"/>
            <p:cNvSpPr txBox="1"/>
            <p:nvPr/>
          </p:nvSpPr>
          <p:spPr>
            <a:xfrm>
              <a:off x="4864873" y="5805264"/>
              <a:ext cx="4279127" cy="58477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lvl="1" algn="ctr" fontAlgn="auto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it-IT" sz="1600" b="1" dirty="0">
                  <a:solidFill>
                    <a:srgbClr val="00005F"/>
                  </a:solidFill>
                </a:rPr>
                <a:t>VALUTAZIONE</a:t>
              </a:r>
            </a:p>
            <a:p>
              <a:pPr marL="0" lvl="1" algn="ctr" fontAlgn="auto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it-IT" sz="1600" b="1" dirty="0" smtClean="0">
                  <a:solidFill>
                    <a:srgbClr val="00005F"/>
                  </a:solidFill>
                </a:rPr>
                <a:t>(SEZIONE 6.2)</a:t>
              </a:r>
              <a:endParaRPr lang="it-IT" sz="1600" b="1" dirty="0">
                <a:solidFill>
                  <a:srgbClr val="00005F"/>
                </a:solidFill>
              </a:endParaRPr>
            </a:p>
          </p:txBody>
        </p:sp>
      </p:grpSp>
      <p:grpSp>
        <p:nvGrpSpPr>
          <p:cNvPr id="14" name="Gruppo 13"/>
          <p:cNvGrpSpPr/>
          <p:nvPr/>
        </p:nvGrpSpPr>
        <p:grpSpPr>
          <a:xfrm>
            <a:off x="1" y="3140968"/>
            <a:ext cx="9144000" cy="2304256"/>
            <a:chOff x="1" y="3140968"/>
            <a:chExt cx="9144000" cy="230425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2" name="Rettangolo 11"/>
            <p:cNvSpPr/>
            <p:nvPr/>
          </p:nvSpPr>
          <p:spPr bwMode="auto">
            <a:xfrm>
              <a:off x="1" y="3140968"/>
              <a:ext cx="9144000" cy="23042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</a:pPr>
              <a:endParaRPr kumimoji="0" lang="it-IT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CasellaDiTesto 8"/>
            <p:cNvSpPr txBox="1"/>
            <p:nvPr/>
          </p:nvSpPr>
          <p:spPr>
            <a:xfrm>
              <a:off x="4864872" y="4005064"/>
              <a:ext cx="4279127" cy="5847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lvl="2" algn="ctr" fontAlgn="auto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it-IT" sz="1600" b="1" dirty="0">
                  <a:solidFill>
                    <a:srgbClr val="00005F"/>
                  </a:solidFill>
                </a:rPr>
                <a:t>DOMANDA DI CERTIFICAZIONE</a:t>
              </a:r>
            </a:p>
            <a:p>
              <a:pPr marL="0" lvl="2" algn="ctr" fontAlgn="auto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it-IT" sz="1600" b="1" dirty="0" smtClean="0">
                  <a:solidFill>
                    <a:srgbClr val="00005F"/>
                  </a:solidFill>
                </a:rPr>
                <a:t>(SEZIONE 6.1)</a:t>
              </a:r>
              <a:endParaRPr lang="it-IT" sz="1600" b="1" dirty="0">
                <a:solidFill>
                  <a:srgbClr val="00005F"/>
                </a:solidFill>
              </a:endParaRPr>
            </a:p>
          </p:txBody>
        </p:sp>
      </p:grp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593056"/>
              </p:ext>
            </p:extLst>
          </p:nvPr>
        </p:nvGraphicFramePr>
        <p:xfrm>
          <a:off x="288032" y="983431"/>
          <a:ext cx="4572000" cy="587456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72000"/>
              </a:tblGrid>
              <a:tr h="602863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b="1" i="0" dirty="0" smtClean="0">
                          <a:solidFill>
                            <a:srgbClr val="00005F"/>
                          </a:solidFill>
                        </a:rPr>
                        <a:t>L.4</a:t>
                      </a:r>
                      <a:r>
                        <a:rPr lang="it-IT" sz="2800" b="1" i="0" baseline="0" dirty="0" smtClean="0">
                          <a:solidFill>
                            <a:srgbClr val="00005F"/>
                          </a:solidFill>
                        </a:rPr>
                        <a:t>/13, </a:t>
                      </a:r>
                      <a:r>
                        <a:rPr lang="it-IT" sz="2800" b="1" i="0" dirty="0" smtClean="0">
                          <a:solidFill>
                            <a:srgbClr val="00005F"/>
                          </a:solidFill>
                        </a:rPr>
                        <a:t>D.lgs.13/13</a:t>
                      </a:r>
                      <a:r>
                        <a:rPr lang="it-IT" sz="2800" b="1" i="0" baseline="0" dirty="0" smtClean="0">
                          <a:solidFill>
                            <a:srgbClr val="00005F"/>
                          </a:solidFill>
                        </a:rPr>
                        <a:t>, 206/07</a:t>
                      </a:r>
                      <a:endParaRPr lang="it-IT" sz="2800" b="1" i="0" dirty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3627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PROFILI</a:t>
                      </a:r>
                      <a:r>
                        <a:rPr lang="it-IT" sz="1600" b="1" baseline="0" dirty="0" smtClean="0">
                          <a:solidFill>
                            <a:srgbClr val="00005F"/>
                          </a:solidFill>
                        </a:rPr>
                        <a:t> PROFESSIONALI E COMPETENZE (REPERTORIO)</a:t>
                      </a:r>
                      <a:endParaRPr lang="it-IT" sz="1600" b="1" i="1" dirty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3627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REQUISITI E AGGIORNAMENTO PROFESSIONALE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88990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CERTIFICATO DI ISCRIZIONE</a:t>
                      </a:r>
                      <a:endParaRPr lang="it-IT" sz="16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3627">
                <a:tc>
                  <a:txBody>
                    <a:bodyPr/>
                    <a:lstStyle/>
                    <a:p>
                      <a:pPr marL="0" lvl="2" indent="0" algn="ctr">
                        <a:spcBef>
                          <a:spcPct val="0"/>
                        </a:spcBef>
                        <a:buNone/>
                      </a:pP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DOCUMENTO DI VALUTAZIONE CURRICULUM</a:t>
                      </a:r>
                      <a:r>
                        <a:rPr lang="it-IT" sz="1600" b="1" baseline="0" dirty="0" smtClean="0">
                          <a:solidFill>
                            <a:srgbClr val="00005F"/>
                          </a:solidFill>
                        </a:rPr>
                        <a:t> VITAE</a:t>
                      </a:r>
                      <a:endParaRPr lang="it-IT" sz="16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85154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DOCUMENTO DI VALUTAZIONE STANDARD QUALITATIVI E QUALIFICAZIONE PROFESSIONALE</a:t>
                      </a:r>
                      <a:endParaRPr lang="it-IT" sz="16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06681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CERTIFICAZIONE PROFESSIONALE IN</a:t>
                      </a:r>
                      <a:r>
                        <a:rPr lang="it-IT" sz="1600" b="1" baseline="0" dirty="0" smtClean="0">
                          <a:solidFill>
                            <a:srgbClr val="00005F"/>
                          </a:solidFill>
                        </a:rPr>
                        <a:t> CONFORMITA’ ALLA NORMA UNI RILASCIATA DA ORGANISMO ACCREDITATO </a:t>
                      </a:r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ISO/IEC 17024 (ART4)</a:t>
                      </a:r>
                      <a:endParaRPr lang="it-IT" sz="16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2123728" y="0"/>
            <a:ext cx="70202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262673"/>
                </a:solidFill>
              </a:rPr>
              <a:t>ANALISI COMPARATA DEGLI STANDARD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262673"/>
                </a:solidFill>
              </a:rPr>
              <a:t>PREVISTI DALLE LEGGI E LA NORMA ISO</a:t>
            </a:r>
            <a:endParaRPr lang="it-IT" dirty="0" smtClean="0">
              <a:solidFill>
                <a:srgbClr val="2626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90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 bwMode="auto">
          <a:xfrm>
            <a:off x="7715272" y="6072206"/>
            <a:ext cx="1214446" cy="35719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928918" y="0"/>
            <a:ext cx="621508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sz="1800" b="1" dirty="0" smtClean="0">
                <a:solidFill>
                  <a:srgbClr val="262673"/>
                </a:solidFill>
              </a:rPr>
              <a:t>CEN14:2010-Linea guida di indirizzo per le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sz="1800" b="1" dirty="0" smtClean="0">
                <a:solidFill>
                  <a:srgbClr val="262673"/>
                </a:solidFill>
              </a:rPr>
              <a:t>attività di normazione sulla qualificazione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sz="1800" b="1" dirty="0" smtClean="0">
                <a:solidFill>
                  <a:srgbClr val="262673"/>
                </a:solidFill>
              </a:rPr>
              <a:t>delle professioni e del personale </a:t>
            </a: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406219"/>
              </p:ext>
            </p:extLst>
          </p:nvPr>
        </p:nvGraphicFramePr>
        <p:xfrm>
          <a:off x="0" y="996654"/>
          <a:ext cx="9144000" cy="588873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31640"/>
                <a:gridCol w="7812360"/>
              </a:tblGrid>
              <a:tr h="3616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b="1" dirty="0" smtClean="0"/>
                        <a:t>CEN 14</a:t>
                      </a:r>
                      <a:endParaRPr lang="it-IT" sz="15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500" b="1" dirty="0" smtClean="0"/>
                        <a:t>TOPICS</a:t>
                      </a:r>
                      <a:endParaRPr lang="it-IT" sz="1500" b="1" dirty="0"/>
                    </a:p>
                  </a:txBody>
                  <a:tcPr anchor="ctr"/>
                </a:tc>
              </a:tr>
              <a:tr h="2719555">
                <a:tc>
                  <a:txBody>
                    <a:bodyPr/>
                    <a:lstStyle/>
                    <a:p>
                      <a:r>
                        <a:rPr lang="it-IT" sz="1500" b="1" dirty="0" smtClean="0"/>
                        <a:t>Scopo e campo di applicazione</a:t>
                      </a:r>
                      <a:endParaRPr lang="it-IT" sz="15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400" b="1" dirty="0" smtClean="0"/>
                        <a:t>LA GUIDA</a:t>
                      </a:r>
                      <a:r>
                        <a:rPr lang="it-IT" sz="1400" b="1" baseline="0" dirty="0" smtClean="0"/>
                        <a:t> SUPPORTA CHI ELABORA LE NORME PER DEFINIRE I REQUISITI SULLA QUALIFICA DELLE PROFESSIONI E DEL PERSONALE (QPP).</a:t>
                      </a:r>
                    </a:p>
                    <a:p>
                      <a:endParaRPr lang="it-IT" sz="1400" b="1" baseline="0" dirty="0" smtClean="0"/>
                    </a:p>
                    <a:p>
                      <a:r>
                        <a:rPr lang="it-IT" sz="1400" b="1" baseline="0" dirty="0" smtClean="0"/>
                        <a:t>IL TERMINE «QUALIFICAZIONE» DELLE PROFESSIONI/DEL PERSONALE È USATO FACENDO RIFERIMENTO AL «PROCESSO» NORMATIVO DELLA QUALIFICA DI UNA PERSONA OVVERO COME IL CANDIDATO DEVE SVOLGERE CORRETTAMENTE UN DETERMINATO COMPITO.</a:t>
                      </a:r>
                    </a:p>
                    <a:p>
                      <a:endParaRPr lang="it-IT" sz="1400" b="1" baseline="0" dirty="0" smtClean="0"/>
                    </a:p>
                    <a:p>
                      <a:r>
                        <a:rPr lang="it-IT" sz="1400" b="1" dirty="0" smtClean="0"/>
                        <a:t>LA GUIDA NON CONSIDERA LA QUALIFICAZIONE COME TITOLO PROFESSIONALE, O COME IL RISULTATO FORMALE DI UN PROCESSO DI VALUTAZIONE SECONDO CUI UN INDIVIDUO HA RAGGIUNTO RISULTATI DI APPRENDIMENTO IN RIFERIMENTO A PARAMETRI DEFINITI.</a:t>
                      </a:r>
                      <a:endParaRPr lang="it-IT" sz="1400" b="1" dirty="0"/>
                    </a:p>
                  </a:txBody>
                  <a:tcPr anchor="ctr"/>
                </a:tc>
              </a:tr>
              <a:tr h="480528">
                <a:tc>
                  <a:txBody>
                    <a:bodyPr/>
                    <a:lstStyle/>
                    <a:p>
                      <a:r>
                        <a:rPr lang="it-IT" sz="1500" dirty="0" smtClean="0"/>
                        <a:t>Riferimenti</a:t>
                      </a:r>
                      <a:r>
                        <a:rPr lang="it-IT" sz="1500" baseline="0" dirty="0" smtClean="0"/>
                        <a:t> normativi</a:t>
                      </a:r>
                      <a:endParaRPr lang="it-IT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500" dirty="0" smtClean="0"/>
                        <a:t>EQF,</a:t>
                      </a:r>
                      <a:r>
                        <a:rPr lang="it-IT" sz="1500" baseline="0" dirty="0" smtClean="0"/>
                        <a:t> Direttiva UE 2005/36/CE</a:t>
                      </a:r>
                      <a:endParaRPr lang="it-IT" sz="1500" dirty="0"/>
                    </a:p>
                  </a:txBody>
                  <a:tcPr anchor="ctr"/>
                </a:tc>
              </a:tr>
              <a:tr h="758987">
                <a:tc>
                  <a:txBody>
                    <a:bodyPr/>
                    <a:lstStyle/>
                    <a:p>
                      <a:r>
                        <a:rPr lang="it-IT" sz="1500" dirty="0" smtClean="0"/>
                        <a:t>A chi è rivolta:</a:t>
                      </a:r>
                      <a:endParaRPr lang="it-IT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500" dirty="0" smtClean="0"/>
                        <a:t>Coloro che svolgono, offrono, acquistano o beneficiano di </a:t>
                      </a:r>
                      <a:r>
                        <a:rPr lang="it-IT" sz="1500" baseline="0" dirty="0" smtClean="0"/>
                        <a:t>un’attività professionale</a:t>
                      </a:r>
                    </a:p>
                    <a:p>
                      <a:r>
                        <a:rPr lang="it-IT" sz="1500" baseline="0" dirty="0" smtClean="0"/>
                        <a:t>Coloro che valutano la competenza o che rilasciano o che richiedono attestazioni di qualificazione</a:t>
                      </a:r>
                      <a:endParaRPr lang="it-IT" sz="1500" dirty="0"/>
                    </a:p>
                  </a:txBody>
                  <a:tcPr anchor="ctr"/>
                </a:tc>
              </a:tr>
              <a:tr h="1481627">
                <a:tc>
                  <a:txBody>
                    <a:bodyPr/>
                    <a:lstStyle/>
                    <a:p>
                      <a:r>
                        <a:rPr lang="it-IT" sz="1500" dirty="0" smtClean="0"/>
                        <a:t>Metodologia focalizzata su:</a:t>
                      </a:r>
                      <a:endParaRPr lang="it-IT" sz="1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b="1" dirty="0" smtClean="0"/>
                        <a:t>Competenza</a:t>
                      </a:r>
                      <a:r>
                        <a:rPr lang="it-IT" sz="1500" dirty="0" smtClean="0"/>
                        <a:t>, cioè rispondendo alla domanda su come dovrebbe esser una persona o cosa dovrebbe sapere per essere idonea a svolgere una data professione/lavoro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b="1" dirty="0" smtClean="0"/>
                        <a:t>Compiti</a:t>
                      </a:r>
                      <a:r>
                        <a:rPr lang="it-IT" sz="1500" baseline="0" dirty="0" smtClean="0"/>
                        <a:t>, cioè rispondendo alla domanda su che cosa dovrebbe essere capace di fare una persona per essere idonea per svolgere un dato lavoro/compito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500" b="1" baseline="0" dirty="0" smtClean="0"/>
                        <a:t>Valutazione delle competenza</a:t>
                      </a:r>
                      <a:r>
                        <a:rPr lang="it-IT" sz="1500" baseline="0" dirty="0" smtClean="0"/>
                        <a:t>, cioè rispondendo alla domanda su come una persona venga valutata per essere ritenuta idonea per un dato lavoro/compito</a:t>
                      </a:r>
                      <a:endParaRPr lang="it-IT" sz="15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342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 bwMode="auto">
          <a:xfrm>
            <a:off x="7715272" y="6072206"/>
            <a:ext cx="1214446" cy="35719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699792" y="0"/>
            <a:ext cx="64442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262673"/>
                </a:solidFill>
              </a:rPr>
              <a:t>EQF-Descrittori </a:t>
            </a:r>
            <a:r>
              <a:rPr lang="it-IT" b="1" dirty="0">
                <a:solidFill>
                  <a:srgbClr val="262673"/>
                </a:solidFill>
              </a:rPr>
              <a:t>che </a:t>
            </a:r>
            <a:r>
              <a:rPr lang="it-IT" b="1" dirty="0" smtClean="0">
                <a:solidFill>
                  <a:srgbClr val="262673"/>
                </a:solidFill>
              </a:rPr>
              <a:t>definiscono i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262673"/>
                </a:solidFill>
              </a:rPr>
              <a:t>livelli </a:t>
            </a:r>
            <a:r>
              <a:rPr lang="it-IT" b="1" dirty="0">
                <a:solidFill>
                  <a:srgbClr val="262673"/>
                </a:solidFill>
              </a:rPr>
              <a:t>del Quadro europeo </a:t>
            </a:r>
            <a:r>
              <a:rPr lang="it-IT" b="1" dirty="0" smtClean="0">
                <a:solidFill>
                  <a:srgbClr val="262673"/>
                </a:solidFill>
              </a:rPr>
              <a:t>delle qualifiche </a:t>
            </a: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82190"/>
              </p:ext>
            </p:extLst>
          </p:nvPr>
        </p:nvGraphicFramePr>
        <p:xfrm>
          <a:off x="0" y="941784"/>
          <a:ext cx="9144000" cy="5943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35757"/>
                <a:gridCol w="2684115"/>
                <a:gridCol w="2788493"/>
                <a:gridCol w="2935635"/>
              </a:tblGrid>
              <a:tr h="307068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err="1" smtClean="0">
                          <a:solidFill>
                            <a:schemeClr val="bg1"/>
                          </a:solidFill>
                        </a:rPr>
                        <a:t>Liv</a:t>
                      </a:r>
                      <a:r>
                        <a:rPr lang="it-IT" sz="1800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endParaRPr lang="it-IT" sz="18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800" dirty="0" smtClean="0">
                          <a:solidFill>
                            <a:schemeClr val="bg1"/>
                          </a:solidFill>
                        </a:rPr>
                        <a:t>Conoscenze</a:t>
                      </a:r>
                      <a:endParaRPr lang="it-IT" sz="18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800" dirty="0" smtClean="0">
                          <a:solidFill>
                            <a:schemeClr val="bg1"/>
                          </a:solidFill>
                        </a:rPr>
                        <a:t>Abilità</a:t>
                      </a:r>
                      <a:endParaRPr lang="it-IT" sz="18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800" dirty="0" smtClean="0">
                          <a:solidFill>
                            <a:schemeClr val="bg1"/>
                          </a:solidFill>
                        </a:rPr>
                        <a:t>Competenze</a:t>
                      </a:r>
                      <a:endParaRPr lang="it-IT" sz="18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4630830"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1-8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Risultato dell'assimilazione di informazioni attraverso l'apprendimento. </a:t>
                      </a:r>
                    </a:p>
                    <a:p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Le conoscenze sono un insieme di </a:t>
                      </a:r>
                      <a:r>
                        <a:rPr lang="it-IT" sz="2400" dirty="0" smtClean="0">
                          <a:solidFill>
                            <a:srgbClr val="00005F"/>
                          </a:solidFill>
                        </a:rPr>
                        <a:t>fatti, principi, teorie e pratiche relative ad un settore di lavoro o di studio. </a:t>
                      </a:r>
                    </a:p>
                    <a:p>
                      <a:endParaRPr lang="it-IT" sz="1600" dirty="0" smtClean="0">
                        <a:solidFill>
                          <a:srgbClr val="00005F"/>
                        </a:solidFill>
                      </a:endParaRPr>
                    </a:p>
                    <a:p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Nel contesto del Quadro europeo delle qualifiche le conoscenze sono descritte come teoriche e/o pratiche.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Indicano le </a:t>
                      </a:r>
                      <a:r>
                        <a:rPr lang="it-IT" sz="2400" dirty="0" smtClean="0">
                          <a:solidFill>
                            <a:srgbClr val="00005F"/>
                          </a:solidFill>
                        </a:rPr>
                        <a:t>capacità di applicare conoscenze e di utilizzare know-how per portare a termine compiti e risolvere problemi. </a:t>
                      </a:r>
                    </a:p>
                    <a:p>
                      <a:endParaRPr lang="it-IT" sz="1600" dirty="0" smtClean="0">
                        <a:solidFill>
                          <a:srgbClr val="00005F"/>
                        </a:solidFill>
                      </a:endParaRPr>
                    </a:p>
                    <a:p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Nel contesto del Quadro europeo delle qualifiche le abilità sono descritte come cognitive (comprendenti l'uso del pensiero logico, intuitivo e creativo) o pratiche (comprendenti l'abilità manuale e l'uso di metodi, materiali, strumenti</a:t>
                      </a:r>
                      <a:r>
                        <a:rPr lang="it-IT" sz="1600" baseline="0" dirty="0" smtClean="0">
                          <a:solidFill>
                            <a:srgbClr val="00005F"/>
                          </a:solidFill>
                        </a:rPr>
                        <a:t> e utensili)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2400" dirty="0" smtClean="0">
                          <a:solidFill>
                            <a:srgbClr val="00005F"/>
                          </a:solidFill>
                        </a:rPr>
                        <a:t>Comprovata capacità di utilizzare conoscenze, abilità e capacità personali, sociali e/o metodologiche, in situazioni di lavoro o di studio e nello sviluppo professionale e personale. </a:t>
                      </a:r>
                    </a:p>
                    <a:p>
                      <a:endParaRPr lang="it-IT" sz="1600" dirty="0" smtClean="0">
                        <a:solidFill>
                          <a:srgbClr val="00005F"/>
                        </a:solidFill>
                      </a:endParaRPr>
                    </a:p>
                    <a:p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Nel contesto del Quadro europeo delle qualifiche le competenze sono descritte in termini di responsabilità e autonomia.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275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 bwMode="auto">
          <a:xfrm>
            <a:off x="7715272" y="6072206"/>
            <a:ext cx="1214446" cy="35719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699792" y="0"/>
            <a:ext cx="64442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262673"/>
                </a:solidFill>
              </a:rPr>
              <a:t>EQF-Descrittori </a:t>
            </a:r>
            <a:r>
              <a:rPr lang="it-IT" b="1" dirty="0">
                <a:solidFill>
                  <a:srgbClr val="262673"/>
                </a:solidFill>
              </a:rPr>
              <a:t>che </a:t>
            </a:r>
            <a:r>
              <a:rPr lang="it-IT" b="1" dirty="0" smtClean="0">
                <a:solidFill>
                  <a:srgbClr val="262673"/>
                </a:solidFill>
              </a:rPr>
              <a:t>definiscono i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262673"/>
                </a:solidFill>
              </a:rPr>
              <a:t>livelli </a:t>
            </a:r>
            <a:r>
              <a:rPr lang="it-IT" b="1" dirty="0">
                <a:solidFill>
                  <a:srgbClr val="262673"/>
                </a:solidFill>
              </a:rPr>
              <a:t>del Quadro europeo </a:t>
            </a:r>
            <a:r>
              <a:rPr lang="it-IT" b="1" dirty="0" smtClean="0">
                <a:solidFill>
                  <a:srgbClr val="262673"/>
                </a:solidFill>
              </a:rPr>
              <a:t>delle qualifiche </a:t>
            </a: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481231"/>
              </p:ext>
            </p:extLst>
          </p:nvPr>
        </p:nvGraphicFramePr>
        <p:xfrm>
          <a:off x="0" y="819126"/>
          <a:ext cx="9144000" cy="6035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35757"/>
                <a:gridCol w="2688481"/>
                <a:gridCol w="2880320"/>
                <a:gridCol w="2839442"/>
              </a:tblGrid>
              <a:tr h="183071">
                <a:tc>
                  <a:txBody>
                    <a:bodyPr/>
                    <a:lstStyle/>
                    <a:p>
                      <a:pPr algn="ctr"/>
                      <a:r>
                        <a:rPr lang="it-IT" sz="900" dirty="0" smtClean="0"/>
                        <a:t>Livelli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900" dirty="0" smtClean="0"/>
                        <a:t>Conoscenze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900" dirty="0" smtClean="0"/>
                        <a:t>Abilità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900" dirty="0" smtClean="0"/>
                        <a:t>Competenze</a:t>
                      </a:r>
                      <a:endParaRPr lang="it-IT" sz="900" dirty="0"/>
                    </a:p>
                  </a:txBody>
                  <a:tcPr/>
                </a:tc>
              </a:tr>
              <a:tr h="238694">
                <a:tc>
                  <a:txBody>
                    <a:bodyPr/>
                    <a:lstStyle/>
                    <a:p>
                      <a:pPr algn="ctr"/>
                      <a:r>
                        <a:rPr lang="it-IT" sz="900" dirty="0" smtClean="0"/>
                        <a:t>1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Conoscenze generale di base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Abilità di base necessarie a svolgere mansioni/ compiti semplici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Lavoro o studio, sotto la diretta supervisione, in un contesto strutturato</a:t>
                      </a:r>
                      <a:endParaRPr lang="it-IT" sz="900" dirty="0"/>
                    </a:p>
                  </a:txBody>
                  <a:tcPr/>
                </a:tc>
              </a:tr>
              <a:tr h="325492">
                <a:tc>
                  <a:txBody>
                    <a:bodyPr/>
                    <a:lstStyle/>
                    <a:p>
                      <a:pPr algn="ctr"/>
                      <a:r>
                        <a:rPr lang="it-IT" sz="900" dirty="0" smtClean="0"/>
                        <a:t>2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Conoscenza pratica di base in un ambito di lavoro o di studio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Abilità cognitive e pratiche di base necessarie all'uso di informazioni pertinenti per svolgere compiti e risolvere problemi ricorrenti usando strumenti e regole semplici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Lavoro o studio sotto la supervisione con una certo grado di autonomia</a:t>
                      </a:r>
                      <a:endParaRPr lang="it-IT" sz="900" dirty="0"/>
                    </a:p>
                  </a:txBody>
                  <a:tcPr/>
                </a:tc>
              </a:tr>
              <a:tr h="412290">
                <a:tc>
                  <a:txBody>
                    <a:bodyPr/>
                    <a:lstStyle/>
                    <a:p>
                      <a:pPr algn="ctr"/>
                      <a:r>
                        <a:rPr lang="it-IT" sz="900" dirty="0" smtClean="0"/>
                        <a:t>3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Conoscenza di fatti, principi, processi e concetti generali, in un ambito di lavoro o di studio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Una gamma di abilità cognitive e pratiche necessarie a svolgere compiti e risolvere problemi scegliendo e applicando metodi di base, strumenti, materiali ed informazioni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Assumere la responsabilità di portare a termine compiti nell'ambito del lavoro o dello studio. Adeguare il proprio comportamento alle circostanze nella soluzione dei problemi</a:t>
                      </a:r>
                      <a:endParaRPr lang="it-IT" sz="900" dirty="0"/>
                    </a:p>
                  </a:txBody>
                  <a:tcPr/>
                </a:tc>
              </a:tr>
              <a:tr h="585886">
                <a:tc>
                  <a:txBody>
                    <a:bodyPr/>
                    <a:lstStyle/>
                    <a:p>
                      <a:pPr algn="ctr"/>
                      <a:r>
                        <a:rPr lang="it-IT" sz="900" dirty="0" smtClean="0"/>
                        <a:t>4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Conoscenza pratica e teorica in ampi contesti in un ambito di lavoro o di studio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Una gamma di abilità cognitive e pratiche necessarie a risolvere problemi specifici in un campo di lavoro o di studio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Sapersi gestire autonomamente, nel quadro di istruzioni in un contesto di lavoro o di studio, di solito prevedibili, ma soggetti a cambiamenti.</a:t>
                      </a:r>
                    </a:p>
                    <a:p>
                      <a:r>
                        <a:rPr lang="it-IT" sz="900" dirty="0" smtClean="0"/>
                        <a:t>Sorvegliare il lavoro di routine di altri, assumendo una certa responsabilità</a:t>
                      </a:r>
                      <a:r>
                        <a:rPr lang="it-IT" sz="900" baseline="0" dirty="0" smtClean="0"/>
                        <a:t> </a:t>
                      </a:r>
                      <a:r>
                        <a:rPr lang="it-IT" sz="900" dirty="0" smtClean="0"/>
                        <a:t>per la valutazione e il miglioramento di attività lavorative o di studio</a:t>
                      </a:r>
                      <a:endParaRPr lang="it-IT" sz="900" dirty="0"/>
                    </a:p>
                  </a:txBody>
                  <a:tcPr/>
                </a:tc>
              </a:tr>
              <a:tr h="325492">
                <a:tc>
                  <a:txBody>
                    <a:bodyPr/>
                    <a:lstStyle/>
                    <a:p>
                      <a:pPr algn="ctr"/>
                      <a:r>
                        <a:rPr lang="it-IT" sz="900" dirty="0" smtClean="0"/>
                        <a:t>5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Conoscenza teorica e pratica esauriente e specializzata, in un ambito di lavoro o di studio e consapevolezza dei limiti di tale conoscenza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Una gamma esauriente di abilità cognitive e pratiche necessarie a dare soluzioni creative a problemi astratti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Saper gestire e sorvegliare attività</a:t>
                      </a:r>
                      <a:r>
                        <a:rPr lang="it-IT" sz="900" baseline="0" dirty="0" smtClean="0"/>
                        <a:t> </a:t>
                      </a:r>
                      <a:r>
                        <a:rPr lang="it-IT" sz="900" dirty="0" smtClean="0"/>
                        <a:t>nel contesto di attività lavorative o di studio esposte a cambiamenti imprevedibili. Esaminare e sviluppare le prestazioni proprie e di altri</a:t>
                      </a:r>
                      <a:endParaRPr lang="it-IT" sz="900" dirty="0"/>
                    </a:p>
                  </a:txBody>
                  <a:tcPr/>
                </a:tc>
              </a:tr>
              <a:tr h="412290">
                <a:tc>
                  <a:txBody>
                    <a:bodyPr/>
                    <a:lstStyle/>
                    <a:p>
                      <a:pPr algn="ctr"/>
                      <a:r>
                        <a:rPr lang="it-IT" sz="900" dirty="0" smtClean="0"/>
                        <a:t>6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Conoscenze avanzate in un ambito di lavoro o di studio, che presuppongano una comprensione critica di teorie e principi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Abilità avanzate, che dimostrino padronanza e innovazione necessarie a risolvere problemi complessi ed imprevedibili in un ambito specializzato di lavoro o di studio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Gestire attività</a:t>
                      </a:r>
                      <a:r>
                        <a:rPr lang="it-IT" sz="900" baseline="0" dirty="0" smtClean="0"/>
                        <a:t> </a:t>
                      </a:r>
                      <a:r>
                        <a:rPr lang="it-IT" sz="900" dirty="0" smtClean="0"/>
                        <a:t>o progetti, tecnico/professionali complessi assumendo la responsabilità di decisioni in contesti di lavoro o di studio imprevedibili. Assumere la responsabilità di gestire lo sviluppo professionale di persone e gruppi</a:t>
                      </a:r>
                      <a:endParaRPr lang="it-IT" sz="900" dirty="0"/>
                    </a:p>
                  </a:txBody>
                  <a:tcPr/>
                </a:tc>
              </a:tr>
              <a:tr h="707691">
                <a:tc>
                  <a:txBody>
                    <a:bodyPr/>
                    <a:lstStyle/>
                    <a:p>
                      <a:pPr algn="ctr"/>
                      <a:r>
                        <a:rPr lang="it-IT" sz="900" dirty="0" smtClean="0"/>
                        <a:t>7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Conoscenze altamente specializzata, parte delle quali all'avanguardia in un ambito di lavoro o di studio, come base del pensiero originario e/o della ricerca. Consapevolezza critica di questioni legate alla conoscenza all'interfaccia tra ambiti diversi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Abilità specializzate, orientate alla soluzione di problemi, necessarie nella ricerca e/o nell'innova- zione al fine di sviluppare conoscenze e procedure nuove e integrare la conoscenza ottenuta in ambiti diversi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Gestire e trasformare contesti di lavoro o di studio complessi, imprevedibili che richiedono nuovi approcci strategici. Assumere la responsabilità</a:t>
                      </a:r>
                      <a:r>
                        <a:rPr lang="it-IT" sz="900" baseline="0" dirty="0" smtClean="0"/>
                        <a:t> </a:t>
                      </a:r>
                      <a:r>
                        <a:rPr lang="it-IT" sz="900" dirty="0" smtClean="0"/>
                        <a:t>di contribuire alla conoscenza e alla prassi professionale e/o di verificare le prestazioni strategiche dei gruppi</a:t>
                      </a:r>
                      <a:endParaRPr lang="it-IT" sz="900" dirty="0"/>
                    </a:p>
                  </a:txBody>
                  <a:tcPr/>
                </a:tc>
              </a:tr>
              <a:tr h="499088">
                <a:tc>
                  <a:txBody>
                    <a:bodyPr/>
                    <a:lstStyle/>
                    <a:p>
                      <a:pPr algn="ctr"/>
                      <a:r>
                        <a:rPr lang="it-IT" sz="900" dirty="0" smtClean="0"/>
                        <a:t>8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Le conoscenze più</a:t>
                      </a:r>
                      <a:r>
                        <a:rPr lang="it-IT" sz="900" baseline="0" dirty="0" smtClean="0"/>
                        <a:t> </a:t>
                      </a:r>
                      <a:r>
                        <a:rPr lang="it-IT" sz="900" dirty="0" smtClean="0"/>
                        <a:t>all'avanguardia in un ambito di lavoro o di studio e all'interfaccia tra settori diversi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Le abilità e le tecniche più avanzate e specializzate, comprese le capacità di sintesi e di valutazione, necessarie a risolvere problemi complessi della ricerca e/o dell'innovazione e ad estendere e ridefinire le conoscenze o le pratiche professionali esistenti</a:t>
                      </a:r>
                      <a:endParaRPr lang="it-IT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900" dirty="0" smtClean="0"/>
                        <a:t>Dimostrare effettiva autorità capacità di innova- zione, autonomia, integrità tipica dello studioso e del professionista e impegno continuo nello sviluppo di nuove idee o processi all'avanguardia in contesti di lavoro, di studio e di ricerca</a:t>
                      </a:r>
                      <a:endParaRPr lang="it-IT" sz="9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275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 bwMode="auto">
          <a:xfrm>
            <a:off x="7715272" y="6072206"/>
            <a:ext cx="1214446" cy="35719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699792" y="0"/>
            <a:ext cx="64442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262673"/>
                </a:solidFill>
              </a:rPr>
              <a:t>EQF-Descrittori </a:t>
            </a:r>
            <a:r>
              <a:rPr lang="it-IT" b="1" dirty="0">
                <a:solidFill>
                  <a:srgbClr val="262673"/>
                </a:solidFill>
              </a:rPr>
              <a:t>che </a:t>
            </a:r>
            <a:r>
              <a:rPr lang="it-IT" b="1" dirty="0" smtClean="0">
                <a:solidFill>
                  <a:srgbClr val="262673"/>
                </a:solidFill>
              </a:rPr>
              <a:t>definiscono i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262673"/>
                </a:solidFill>
              </a:rPr>
              <a:t>livelli </a:t>
            </a:r>
            <a:r>
              <a:rPr lang="it-IT" b="1" dirty="0">
                <a:solidFill>
                  <a:srgbClr val="262673"/>
                </a:solidFill>
              </a:rPr>
              <a:t>del Quadro europeo </a:t>
            </a:r>
            <a:r>
              <a:rPr lang="it-IT" b="1" dirty="0" smtClean="0">
                <a:solidFill>
                  <a:srgbClr val="262673"/>
                </a:solidFill>
              </a:rPr>
              <a:t>delle qualifiche </a:t>
            </a: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999835"/>
              </p:ext>
            </p:extLst>
          </p:nvPr>
        </p:nvGraphicFramePr>
        <p:xfrm>
          <a:off x="0" y="836712"/>
          <a:ext cx="9144000" cy="602128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11560"/>
                <a:gridCol w="2812678"/>
                <a:gridCol w="2659930"/>
                <a:gridCol w="3059832"/>
              </a:tblGrid>
              <a:tr h="630908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err="1" smtClean="0"/>
                        <a:t>Liv</a:t>
                      </a:r>
                      <a:r>
                        <a:rPr lang="it-IT" sz="1800" dirty="0" smtClean="0"/>
                        <a:t>.</a:t>
                      </a:r>
                      <a:endParaRPr lang="it-IT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800" dirty="0" smtClean="0"/>
                        <a:t>Conoscenze</a:t>
                      </a:r>
                      <a:endParaRPr lang="it-IT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800" dirty="0" smtClean="0"/>
                        <a:t>Abilità</a:t>
                      </a:r>
                      <a:endParaRPr lang="it-IT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it-IT" sz="1800" dirty="0" smtClean="0"/>
                        <a:t>Competenze</a:t>
                      </a:r>
                      <a:endParaRPr lang="it-IT" sz="1800" dirty="0"/>
                    </a:p>
                  </a:txBody>
                  <a:tcPr anchor="ctr"/>
                </a:tc>
              </a:tr>
              <a:tr h="2117649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5</a:t>
                      </a:r>
                      <a:endParaRPr lang="it-IT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Conoscenza teorica e pratica esauriente e specializzata, in un ambito di lavoro o di studio e consapevolezza dei limiti di tale conoscenza</a:t>
                      </a:r>
                      <a:endParaRPr lang="it-IT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Una gamma esauriente di abilità cognitive e pratiche necessarie a dare soluzioni creative a problemi astratti</a:t>
                      </a:r>
                      <a:endParaRPr lang="it-IT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Saper gestire e sorvegliare attività</a:t>
                      </a:r>
                      <a:r>
                        <a:rPr lang="it-IT" sz="1800" baseline="0" dirty="0" smtClean="0"/>
                        <a:t> </a:t>
                      </a:r>
                      <a:r>
                        <a:rPr lang="it-IT" sz="1800" dirty="0" smtClean="0"/>
                        <a:t>nel contesto di attività lavorative o di studio esposte a cambiamenti imprevedibili. Esaminare e sviluppare le prestazioni proprie e di altri</a:t>
                      </a:r>
                      <a:endParaRPr lang="it-IT" sz="1800" dirty="0"/>
                    </a:p>
                  </a:txBody>
                  <a:tcPr/>
                </a:tc>
              </a:tr>
              <a:tr h="3272731">
                <a:tc>
                  <a:txBody>
                    <a:bodyPr/>
                    <a:lstStyle/>
                    <a:p>
                      <a:pPr algn="ctr"/>
                      <a:r>
                        <a:rPr lang="it-IT" sz="1800" dirty="0" smtClean="0"/>
                        <a:t>7</a:t>
                      </a:r>
                      <a:endParaRPr lang="it-IT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Conoscenze altamente specializzata, parte delle quali all'avanguardia in un ambito di lavoro o di studio, come base del pensiero originario e/o della ricerca. Consapevolezza critica di questioni legate alla conoscenza all'interfaccia tra ambiti diversi</a:t>
                      </a:r>
                      <a:endParaRPr lang="it-IT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Abilità specializzate, orientate alla soluzione di problemi, necessarie nella ricerca e/o nell'innovazione al fine di sviluppare conoscenze e procedure nuove e integrare la conoscenza ottenuta in ambiti diversi</a:t>
                      </a:r>
                      <a:endParaRPr lang="it-IT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dirty="0" smtClean="0"/>
                        <a:t>Gestire e trasformare contesti di lavoro o di studio complessi, imprevedibili che richiedono nuovi approcci strategici. Assumere la responsabilità</a:t>
                      </a:r>
                      <a:r>
                        <a:rPr lang="it-IT" sz="1800" baseline="0" dirty="0" smtClean="0"/>
                        <a:t> </a:t>
                      </a:r>
                      <a:r>
                        <a:rPr lang="it-IT" sz="1800" dirty="0" smtClean="0"/>
                        <a:t>di contribuire alla conoscenza e alla prassi professionale e/o di verificare le prestazioni strategiche dei gruppi</a:t>
                      </a:r>
                      <a:endParaRPr lang="it-IT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905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 bwMode="auto">
          <a:xfrm>
            <a:off x="7715272" y="6072206"/>
            <a:ext cx="1214446" cy="35719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928918" y="0"/>
            <a:ext cx="621508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sz="2400" b="1" dirty="0" smtClean="0">
                <a:solidFill>
                  <a:srgbClr val="262673"/>
                </a:solidFill>
              </a:rPr>
              <a:t>NORME TECNICHE UNI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sz="2400" b="1" dirty="0" smtClean="0">
                <a:solidFill>
                  <a:srgbClr val="262673"/>
                </a:solidFill>
              </a:rPr>
              <a:t>O NORME PROPRIETARIE</a:t>
            </a:r>
          </a:p>
        </p:txBody>
      </p:sp>
      <p:pic>
        <p:nvPicPr>
          <p:cNvPr id="3" name="Immagine 2" descr="Senza titol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560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92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94581" y="1340768"/>
            <a:ext cx="8453883" cy="5256584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Ø"/>
            </a:pPr>
            <a:r>
              <a:rPr lang="it-IT" sz="2800" b="1" dirty="0" smtClean="0">
                <a:solidFill>
                  <a:srgbClr val="00005F"/>
                </a:solidFill>
              </a:rPr>
              <a:t>BREVI RIFLESSIONI SUL CONTESTO NAZIONALE</a:t>
            </a:r>
          </a:p>
          <a:p>
            <a:pPr marL="0" indent="0">
              <a:buNone/>
            </a:pPr>
            <a:endParaRPr lang="it-IT" sz="2800" b="1" dirty="0" smtClean="0">
              <a:solidFill>
                <a:srgbClr val="00005F"/>
              </a:solidFill>
            </a:endParaRPr>
          </a:p>
          <a:p>
            <a:pPr>
              <a:buFont typeface="Wingdings" charset="2"/>
              <a:buChar char="Ø"/>
            </a:pPr>
            <a:r>
              <a:rPr lang="it-IT" sz="2800" b="1" dirty="0" smtClean="0">
                <a:solidFill>
                  <a:srgbClr val="00005F"/>
                </a:solidFill>
              </a:rPr>
              <a:t>PROGETTAZIONE DI UN SISTEMA DI ATTESTAZIONE E CERTIFICAZIONE </a:t>
            </a:r>
            <a:r>
              <a:rPr lang="it-IT" sz="2800" b="1" dirty="0">
                <a:solidFill>
                  <a:srgbClr val="00005F"/>
                </a:solidFill>
              </a:rPr>
              <a:t>DELLE COMPETENZE</a:t>
            </a:r>
          </a:p>
          <a:p>
            <a:pPr>
              <a:buFont typeface="Wingdings" charset="2"/>
              <a:buChar char="Ø"/>
            </a:pPr>
            <a:endParaRPr lang="it-IT" sz="2800" b="1" dirty="0" smtClean="0">
              <a:solidFill>
                <a:srgbClr val="00005F"/>
              </a:solidFill>
            </a:endParaRPr>
          </a:p>
          <a:p>
            <a:pPr>
              <a:buFont typeface="Wingdings" charset="2"/>
              <a:buChar char="Ø"/>
            </a:pPr>
            <a:r>
              <a:rPr lang="it-IT" sz="2800" b="1" dirty="0" smtClean="0">
                <a:solidFill>
                  <a:srgbClr val="00005F"/>
                </a:solidFill>
              </a:rPr>
              <a:t>IMPLEMENTAZIONE DI UN SISTEMA DI ATTESTAZIONE E CERTIFICAZIONE DELLE COMPETENZE IN UN’ASSOCIAZIONE PROFESSIONALE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267744" y="-609"/>
            <a:ext cx="68762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00005F"/>
                </a:solidFill>
                <a:latin typeface="+mj-lt"/>
              </a:rPr>
              <a:t>SISTEMI DI ATTESTAZIONE E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00005F"/>
                </a:solidFill>
                <a:latin typeface="+mj-lt"/>
              </a:rPr>
              <a:t>CERTIFICAZIONE DELLE COMPETENZE</a:t>
            </a:r>
          </a:p>
        </p:txBody>
      </p:sp>
    </p:spTree>
    <p:extLst>
      <p:ext uri="{BB962C8B-B14F-4D97-AF65-F5344CB8AC3E}">
        <p14:creationId xmlns:p14="http://schemas.microsoft.com/office/powerpoint/2010/main" val="325100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 bwMode="auto">
          <a:xfrm>
            <a:off x="7715272" y="6072206"/>
            <a:ext cx="1214446" cy="35719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" name="Immagine 2" descr="Schermata 2013-11-23 alle 17.48.3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08720"/>
            <a:ext cx="5544616" cy="5544616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2603118"/>
            <a:ext cx="3399631" cy="4254881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6910730" y="6519446"/>
            <a:ext cx="22332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sz="1600" dirty="0" smtClean="0">
                <a:solidFill>
                  <a:srgbClr val="262673"/>
                </a:solidFill>
                <a:latin typeface="+mn-lt"/>
              </a:rPr>
              <a:t>ISCO08 - http://</a:t>
            </a:r>
            <a:r>
              <a:rPr lang="it-IT" sz="1600" dirty="0" err="1" smtClean="0">
                <a:solidFill>
                  <a:srgbClr val="262673"/>
                </a:solidFill>
                <a:latin typeface="+mn-lt"/>
              </a:rPr>
              <a:t>ilo.org</a:t>
            </a:r>
            <a:endParaRPr lang="it-IT" sz="1600" dirty="0" smtClean="0">
              <a:solidFill>
                <a:srgbClr val="262673"/>
              </a:solidFill>
              <a:latin typeface="+mn-lt"/>
            </a:endParaRPr>
          </a:p>
        </p:txBody>
      </p:sp>
      <p:pic>
        <p:nvPicPr>
          <p:cNvPr id="4" name="Immagine 3" descr="Schermata 2013-11-23 alle 18.10.56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692695"/>
            <a:ext cx="3399630" cy="1910423"/>
          </a:xfrm>
          <a:prstGeom prst="rect">
            <a:avLst/>
          </a:prstGeom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925396" y="0"/>
            <a:ext cx="62150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sz="2400" b="1" dirty="0" smtClean="0">
                <a:solidFill>
                  <a:srgbClr val="262673"/>
                </a:solidFill>
              </a:rPr>
              <a:t>REPERTORI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51520" y="6519446"/>
            <a:ext cx="324036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it-IT" sz="1600" dirty="0" smtClean="0">
                <a:solidFill>
                  <a:srgbClr val="00005F"/>
                </a:solidFill>
                <a:latin typeface="+mn-lt"/>
              </a:rPr>
              <a:t>CPISTAT 2011 - http://www.istat.it</a:t>
            </a:r>
          </a:p>
        </p:txBody>
      </p:sp>
    </p:spTree>
    <p:extLst>
      <p:ext uri="{BB962C8B-B14F-4D97-AF65-F5344CB8AC3E}">
        <p14:creationId xmlns:p14="http://schemas.microsoft.com/office/powerpoint/2010/main" val="240730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11319" y="1772816"/>
            <a:ext cx="8939485" cy="4608512"/>
          </a:xfrm>
        </p:spPr>
        <p:txBody>
          <a:bodyPr/>
          <a:lstStyle/>
          <a:p>
            <a:pPr marL="0" indent="0">
              <a:buNone/>
            </a:pPr>
            <a:r>
              <a:rPr lang="it-IT" sz="2000" b="1" dirty="0" smtClean="0">
                <a:solidFill>
                  <a:srgbClr val="00005F"/>
                </a:solidFill>
              </a:rPr>
              <a:t>L’IMPLEMENTAZIONE DEVE ESSERE SEMPLICE E DEVE RISOLVERE I BISOGNI INFORMATIVI E PROCEDURALI DI UN’ASSOCIAZIONE PROFESSIONALE:</a:t>
            </a:r>
          </a:p>
          <a:p>
            <a:pPr marL="0" indent="0">
              <a:buNone/>
            </a:pPr>
            <a:endParaRPr lang="it-IT" sz="2800" b="1" dirty="0" smtClean="0">
              <a:solidFill>
                <a:srgbClr val="00005F"/>
              </a:solidFill>
            </a:endParaRPr>
          </a:p>
          <a:p>
            <a:pPr>
              <a:buFont typeface="Wingdings" charset="2"/>
              <a:buChar char="Ø"/>
            </a:pPr>
            <a:r>
              <a:rPr lang="it-IT" sz="2800" b="1" dirty="0" smtClean="0">
                <a:solidFill>
                  <a:srgbClr val="00005F"/>
                </a:solidFill>
              </a:rPr>
              <a:t>IL MODELLO SCELTO DA CONFASSOCIAZIONI</a:t>
            </a:r>
          </a:p>
          <a:p>
            <a:pPr>
              <a:buFont typeface="Wingdings" charset="2"/>
              <a:buChar char="Ø"/>
            </a:pPr>
            <a:r>
              <a:rPr lang="it-IT" sz="2800" b="1" dirty="0" smtClean="0">
                <a:solidFill>
                  <a:srgbClr val="00005F"/>
                </a:solidFill>
              </a:rPr>
              <a:t>GLI OBIETTIVI</a:t>
            </a:r>
          </a:p>
          <a:p>
            <a:pPr>
              <a:buFont typeface="Wingdings" charset="2"/>
              <a:buChar char="Ø"/>
            </a:pPr>
            <a:r>
              <a:rPr lang="it-IT" sz="2800" b="1" dirty="0" smtClean="0">
                <a:solidFill>
                  <a:srgbClr val="00005F"/>
                </a:solidFill>
              </a:rPr>
              <a:t>I PROCESSI</a:t>
            </a:r>
          </a:p>
          <a:p>
            <a:pPr>
              <a:buFont typeface="Wingdings" charset="2"/>
              <a:buChar char="Ø"/>
            </a:pPr>
            <a:r>
              <a:rPr lang="it-IT" sz="2800" b="1" dirty="0" smtClean="0">
                <a:solidFill>
                  <a:srgbClr val="00005F"/>
                </a:solidFill>
              </a:rPr>
              <a:t>IL PROGETTO «ASSOCIAZIONE SEMPLICE»</a:t>
            </a:r>
            <a:endParaRPr lang="it-IT" sz="2800" b="1" dirty="0" smtClean="0">
              <a:solidFill>
                <a:srgbClr val="00005F"/>
              </a:solidFill>
            </a:endParaRPr>
          </a:p>
          <a:p>
            <a:pPr marL="0" indent="0">
              <a:buNone/>
            </a:pPr>
            <a:endParaRPr lang="it-IT" sz="2800" b="1" dirty="0" smtClean="0">
              <a:solidFill>
                <a:srgbClr val="00005F"/>
              </a:solidFill>
            </a:endParaRPr>
          </a:p>
          <a:p>
            <a:pPr marL="0" indent="0">
              <a:buNone/>
            </a:pPr>
            <a:endParaRPr lang="it-IT" sz="2800" b="1" dirty="0" smtClean="0">
              <a:solidFill>
                <a:srgbClr val="00005F"/>
              </a:solidFill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979712" y="-609"/>
            <a:ext cx="71642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r">
              <a:spcBef>
                <a:spcPct val="0"/>
              </a:spcBef>
              <a:buFont typeface="Wingdings" pitchFamily="2" charset="2"/>
              <a:buChar char="Ø"/>
            </a:pPr>
            <a:r>
              <a:rPr lang="it-IT" b="1" dirty="0">
                <a:solidFill>
                  <a:srgbClr val="00005F"/>
                </a:solidFill>
                <a:latin typeface="+mj-lt"/>
              </a:rPr>
              <a:t>IMPLEMENTAZIONE DI UN </a:t>
            </a:r>
            <a:r>
              <a:rPr lang="it-IT" b="1" dirty="0" smtClean="0">
                <a:solidFill>
                  <a:srgbClr val="00005F"/>
                </a:solidFill>
                <a:latin typeface="+mj-lt"/>
              </a:rPr>
              <a:t>SISTEMA</a:t>
            </a:r>
          </a:p>
          <a:p>
            <a:pPr algn="r">
              <a:spcBef>
                <a:spcPct val="0"/>
              </a:spcBef>
              <a:buNone/>
            </a:pPr>
            <a:r>
              <a:rPr lang="it-IT" b="1" dirty="0" smtClean="0">
                <a:solidFill>
                  <a:srgbClr val="00005F"/>
                </a:solidFill>
                <a:latin typeface="+mj-lt"/>
              </a:rPr>
              <a:t>DI ATTESTAZIONE </a:t>
            </a:r>
            <a:r>
              <a:rPr lang="it-IT" b="1" dirty="0">
                <a:solidFill>
                  <a:srgbClr val="00005F"/>
                </a:solidFill>
                <a:latin typeface="+mj-lt"/>
              </a:rPr>
              <a:t>E </a:t>
            </a:r>
            <a:r>
              <a:rPr lang="it-IT" b="1" dirty="0" smtClean="0">
                <a:solidFill>
                  <a:srgbClr val="00005F"/>
                </a:solidFill>
                <a:latin typeface="+mj-lt"/>
              </a:rPr>
              <a:t>CERTIFICAZIONE </a:t>
            </a:r>
          </a:p>
          <a:p>
            <a:pPr algn="r">
              <a:spcBef>
                <a:spcPct val="0"/>
              </a:spcBef>
              <a:buNone/>
            </a:pPr>
            <a:r>
              <a:rPr lang="it-IT" b="1" dirty="0" smtClean="0">
                <a:solidFill>
                  <a:srgbClr val="00005F"/>
                </a:solidFill>
                <a:latin typeface="+mj-lt"/>
              </a:rPr>
              <a:t>DELLE </a:t>
            </a:r>
            <a:r>
              <a:rPr lang="it-IT" b="1" dirty="0">
                <a:solidFill>
                  <a:srgbClr val="00005F"/>
                </a:solidFill>
                <a:latin typeface="+mj-lt"/>
              </a:rPr>
              <a:t>COMPETENZE IN </a:t>
            </a:r>
            <a:r>
              <a:rPr lang="it-IT" b="1" dirty="0" smtClean="0">
                <a:solidFill>
                  <a:srgbClr val="00005F"/>
                </a:solidFill>
                <a:latin typeface="+mj-lt"/>
              </a:rPr>
              <a:t>UN’ASSOCIAZIONE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00005F"/>
                </a:solidFill>
                <a:latin typeface="+mj-lt"/>
              </a:rPr>
              <a:t>PROFESSIONALE</a:t>
            </a:r>
            <a:endParaRPr lang="it-IT" b="1" dirty="0">
              <a:solidFill>
                <a:srgbClr val="00005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9367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1124744"/>
            <a:ext cx="9144000" cy="526297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639763" indent="-457200">
              <a:spcBef>
                <a:spcPct val="0"/>
              </a:spcBef>
              <a:buFont typeface="+mj-lt"/>
              <a:buAutoNum type="arabicPeriod"/>
            </a:pPr>
            <a:r>
              <a:rPr lang="it-IT" sz="2400" b="1" dirty="0" smtClean="0">
                <a:solidFill>
                  <a:srgbClr val="00005F"/>
                </a:solidFill>
                <a:latin typeface="+mn-lt"/>
                <a:ea typeface="Times New Roman" pitchFamily="18" charset="0"/>
                <a:cs typeface="Arial" charset="0"/>
              </a:rPr>
              <a:t>Indice di Qualità Medio </a:t>
            </a:r>
            <a:r>
              <a:rPr lang="it-IT" sz="2400" dirty="0" smtClean="0">
                <a:solidFill>
                  <a:srgbClr val="00005F"/>
                </a:solidFill>
                <a:latin typeface="+mn-lt"/>
                <a:ea typeface="Times New Roman" pitchFamily="18" charset="0"/>
                <a:cs typeface="Arial" charset="0"/>
              </a:rPr>
              <a:t>della conoscenza di una data organizzazione, calcolata con algoritmo sulle conoscenze dei professionisti che si posizioneranno poi sopra o sotto la media dell’associazione.</a:t>
            </a:r>
          </a:p>
          <a:p>
            <a:pPr marL="639763" lvl="2">
              <a:spcBef>
                <a:spcPct val="0"/>
              </a:spcBef>
              <a:buFontTx/>
              <a:buNone/>
            </a:pPr>
            <a:r>
              <a:rPr lang="it-IT" sz="2400" i="1" dirty="0" smtClean="0">
                <a:solidFill>
                  <a:srgbClr val="00005F"/>
                </a:solidFill>
                <a:latin typeface="+mn-lt"/>
                <a:ea typeface="Times New Roman" pitchFamily="18" charset="0"/>
                <a:cs typeface="Arial" charset="0"/>
              </a:rPr>
              <a:t>“… e </a:t>
            </a:r>
            <a:r>
              <a:rPr lang="it-IT" sz="2400" i="1" dirty="0">
                <a:solidFill>
                  <a:srgbClr val="00005F"/>
                </a:solidFill>
                <a:latin typeface="+mn-lt"/>
                <a:ea typeface="Times New Roman" pitchFamily="18" charset="0"/>
                <a:cs typeface="Arial" charset="0"/>
              </a:rPr>
              <a:t>qui iniziano le analisi sul mantenimento o accrescimento della valutazione </a:t>
            </a:r>
            <a:r>
              <a:rPr lang="it-IT" sz="2400" i="1" dirty="0" smtClean="0">
                <a:solidFill>
                  <a:srgbClr val="00005F"/>
                </a:solidFill>
                <a:latin typeface="+mn-lt"/>
                <a:ea typeface="Times New Roman" pitchFamily="18" charset="0"/>
                <a:cs typeface="Arial" charset="0"/>
              </a:rPr>
              <a:t>globale di ogni singolo e percorsi </a:t>
            </a:r>
            <a:r>
              <a:rPr lang="it-IT" sz="2400" i="1" dirty="0">
                <a:solidFill>
                  <a:srgbClr val="00005F"/>
                </a:solidFill>
                <a:latin typeface="+mn-lt"/>
                <a:ea typeface="Times New Roman" pitchFamily="18" charset="0"/>
                <a:cs typeface="Arial" charset="0"/>
              </a:rPr>
              <a:t>di formazione alta e continua per a mantenere il proprio indice al di sopra della </a:t>
            </a:r>
            <a:r>
              <a:rPr lang="it-IT" sz="2400" i="1" dirty="0" smtClean="0">
                <a:solidFill>
                  <a:srgbClr val="00005F"/>
                </a:solidFill>
                <a:latin typeface="+mn-lt"/>
                <a:ea typeface="Times New Roman" pitchFamily="18" charset="0"/>
                <a:cs typeface="Arial" charset="0"/>
              </a:rPr>
              <a:t>media”</a:t>
            </a:r>
          </a:p>
          <a:p>
            <a:pPr marL="182563">
              <a:spcBef>
                <a:spcPct val="0"/>
              </a:spcBef>
              <a:buFontTx/>
              <a:buNone/>
            </a:pPr>
            <a:endParaRPr lang="it-IT" sz="2400" i="1" dirty="0" smtClean="0">
              <a:solidFill>
                <a:srgbClr val="00005F"/>
              </a:solidFill>
              <a:latin typeface="+mn-lt"/>
              <a:ea typeface="Times New Roman" pitchFamily="18" charset="0"/>
              <a:cs typeface="Arial" charset="0"/>
            </a:endParaRPr>
          </a:p>
          <a:p>
            <a:pPr marL="639763" indent="-457200">
              <a:spcBef>
                <a:spcPct val="0"/>
              </a:spcBef>
              <a:buFont typeface="+mj-lt"/>
              <a:buAutoNum type="arabicPeriod" startAt="2"/>
            </a:pPr>
            <a:r>
              <a:rPr lang="it-IT" sz="2400" b="1" dirty="0" err="1" smtClean="0">
                <a:solidFill>
                  <a:srgbClr val="00005F"/>
                </a:solidFill>
                <a:latin typeface="+mn-lt"/>
                <a:ea typeface="Times New Roman" pitchFamily="18" charset="0"/>
                <a:cs typeface="Arial" charset="0"/>
              </a:rPr>
              <a:t>Matching</a:t>
            </a:r>
            <a:r>
              <a:rPr lang="it-IT" sz="2400" b="1" dirty="0" smtClean="0">
                <a:solidFill>
                  <a:srgbClr val="00005F"/>
                </a:solidFill>
                <a:latin typeface="+mn-lt"/>
                <a:ea typeface="Times New Roman" pitchFamily="18" charset="0"/>
                <a:cs typeface="Arial" charset="0"/>
              </a:rPr>
              <a:t> delle competenze </a:t>
            </a:r>
            <a:r>
              <a:rPr lang="it-IT" sz="2400" dirty="0" smtClean="0">
                <a:solidFill>
                  <a:srgbClr val="00005F"/>
                </a:solidFill>
                <a:latin typeface="+mn-lt"/>
                <a:ea typeface="Times New Roman" pitchFamily="18" charset="0"/>
                <a:cs typeface="Arial" charset="0"/>
              </a:rPr>
              <a:t>tra le abilità e competenze dichiarate e quelle definite nei singoli profili dei professionisti.</a:t>
            </a:r>
          </a:p>
          <a:p>
            <a:pPr marL="639763" lvl="2">
              <a:spcBef>
                <a:spcPct val="0"/>
              </a:spcBef>
              <a:buFontTx/>
              <a:buNone/>
            </a:pPr>
            <a:r>
              <a:rPr lang="it-IT" sz="2400" i="1" dirty="0" smtClean="0">
                <a:solidFill>
                  <a:srgbClr val="00005F"/>
                </a:solidFill>
                <a:latin typeface="+mn-lt"/>
                <a:ea typeface="Times New Roman" pitchFamily="18" charset="0"/>
                <a:cs typeface="Arial" charset="0"/>
              </a:rPr>
              <a:t>“… considerazioni sulle abilità e competenze palesi o nascoste del singolo professionista per la preparazione all’esame finale”</a:t>
            </a:r>
            <a:endParaRPr lang="it-IT" sz="2400" dirty="0">
              <a:solidFill>
                <a:srgbClr val="00005F"/>
              </a:solidFill>
              <a:latin typeface="+mn-lt"/>
              <a:ea typeface="Times New Roman" pitchFamily="18" charset="0"/>
              <a:cs typeface="Arial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131840" y="0"/>
            <a:ext cx="6012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4000" algn="r">
              <a:spcBef>
                <a:spcPct val="0"/>
              </a:spcBef>
              <a:spcAft>
                <a:spcPts val="0"/>
              </a:spcAft>
              <a:buNone/>
            </a:pPr>
            <a:r>
              <a:rPr lang="it-IT" sz="2400" b="1" dirty="0" smtClean="0">
                <a:solidFill>
                  <a:srgbClr val="00005F"/>
                </a:solidFill>
              </a:rPr>
              <a:t>DUE IDEE DI FONDO </a:t>
            </a:r>
          </a:p>
          <a:p>
            <a:pPr marL="144000" algn="r">
              <a:spcBef>
                <a:spcPct val="0"/>
              </a:spcBef>
              <a:spcAft>
                <a:spcPts val="0"/>
              </a:spcAft>
              <a:buNone/>
            </a:pPr>
            <a:r>
              <a:rPr lang="it-IT" sz="2400" b="1" dirty="0" smtClean="0">
                <a:solidFill>
                  <a:srgbClr val="00005F"/>
                </a:solidFill>
              </a:rPr>
              <a:t>DEL MODELLO</a:t>
            </a:r>
          </a:p>
        </p:txBody>
      </p:sp>
      <p:pic>
        <p:nvPicPr>
          <p:cNvPr id="6" name="Picture 1" descr="C:\varie\Logo imc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9864" y="6149290"/>
            <a:ext cx="1224136" cy="7087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1306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6"/>
          <p:cNvGrpSpPr>
            <a:grpSpLocks/>
          </p:cNvGrpSpPr>
          <p:nvPr/>
        </p:nvGrpSpPr>
        <p:grpSpPr bwMode="auto">
          <a:xfrm>
            <a:off x="-108520" y="-171400"/>
            <a:ext cx="9505056" cy="7632848"/>
            <a:chOff x="-142908" y="-142900"/>
            <a:chExt cx="9347150" cy="7215238"/>
          </a:xfrm>
        </p:grpSpPr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142908" y="-142900"/>
              <a:ext cx="9347150" cy="72152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" name="Picture 11" descr="Creative Commons License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00947" y="214267"/>
              <a:ext cx="838242" cy="295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Gruppo 8"/>
          <p:cNvGrpSpPr>
            <a:grpSpLocks/>
          </p:cNvGrpSpPr>
          <p:nvPr/>
        </p:nvGrpSpPr>
        <p:grpSpPr bwMode="auto">
          <a:xfrm>
            <a:off x="395536" y="-171400"/>
            <a:ext cx="1325563" cy="1108075"/>
            <a:chOff x="4129304" y="2566797"/>
            <a:chExt cx="1326229" cy="1107996"/>
          </a:xfrm>
        </p:grpSpPr>
        <p:sp>
          <p:nvSpPr>
            <p:cNvPr id="9" name="CasellaDiTesto 8"/>
            <p:cNvSpPr txBox="1">
              <a:spLocks noChangeArrowheads="1"/>
            </p:cNvSpPr>
            <p:nvPr/>
          </p:nvSpPr>
          <p:spPr bwMode="auto">
            <a:xfrm>
              <a:off x="4129304" y="2566797"/>
              <a:ext cx="357190" cy="1107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lang="it-IT" sz="6600" i="1" dirty="0">
                  <a:solidFill>
                    <a:srgbClr val="FFC000"/>
                  </a:solidFill>
                  <a:latin typeface="Arial Rounded MT Bold" pitchFamily="34" charset="0"/>
                </a:rPr>
                <a:t>i</a:t>
              </a:r>
            </a:p>
          </p:txBody>
        </p:sp>
        <p:sp>
          <p:nvSpPr>
            <p:cNvPr id="10" name="CasellaDiTesto 9"/>
            <p:cNvSpPr txBox="1">
              <a:spLocks noChangeArrowheads="1"/>
            </p:cNvSpPr>
            <p:nvPr/>
          </p:nvSpPr>
          <p:spPr bwMode="auto">
            <a:xfrm>
              <a:off x="4406848" y="2761183"/>
              <a:ext cx="104868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it-IT" sz="3200" i="1" dirty="0">
                  <a:solidFill>
                    <a:schemeClr val="accent2"/>
                  </a:solidFill>
                  <a:latin typeface="Arial Rounded MT Bold" pitchFamily="34" charset="0"/>
                </a:rPr>
                <a:t>mcp</a:t>
              </a:r>
            </a:p>
          </p:txBody>
        </p:sp>
        <p:sp>
          <p:nvSpPr>
            <p:cNvPr id="11" name="CasellaDiTesto 10"/>
            <p:cNvSpPr txBox="1">
              <a:spLocks noChangeArrowheads="1"/>
            </p:cNvSpPr>
            <p:nvPr/>
          </p:nvSpPr>
          <p:spPr bwMode="auto">
            <a:xfrm>
              <a:off x="4335443" y="3222742"/>
              <a:ext cx="103784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it-IT" sz="1400" i="1" dirty="0">
                  <a:solidFill>
                    <a:srgbClr val="FFC000"/>
                  </a:solidFill>
                  <a:latin typeface="Arial Rounded MT Bold" pitchFamily="34" charset="0"/>
                </a:rPr>
                <a:t>nnovation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138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e 7"/>
          <p:cNvSpPr/>
          <p:nvPr/>
        </p:nvSpPr>
        <p:spPr bwMode="auto">
          <a:xfrm>
            <a:off x="4214813" y="4071938"/>
            <a:ext cx="1428750" cy="1428750"/>
          </a:xfrm>
          <a:prstGeom prst="ellipse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it-IT"/>
          </a:p>
        </p:txBody>
      </p:sp>
      <p:sp>
        <p:nvSpPr>
          <p:cNvPr id="49155" name="Text Box 2"/>
          <p:cNvSpPr txBox="1">
            <a:spLocks noChangeArrowheads="1"/>
          </p:cNvSpPr>
          <p:nvPr/>
        </p:nvSpPr>
        <p:spPr bwMode="auto">
          <a:xfrm>
            <a:off x="1582738" y="3500438"/>
            <a:ext cx="3786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it-IT" sz="2400" b="1">
                <a:solidFill>
                  <a:schemeClr val="bg1"/>
                </a:solidFill>
              </a:rPr>
              <a:t>Punteggio ideale/minimo</a:t>
            </a:r>
          </a:p>
        </p:txBody>
      </p:sp>
      <p:grpSp>
        <p:nvGrpSpPr>
          <p:cNvPr id="2" name="Gruppo 18"/>
          <p:cNvGrpSpPr>
            <a:grpSpLocks/>
          </p:cNvGrpSpPr>
          <p:nvPr/>
        </p:nvGrpSpPr>
        <p:grpSpPr bwMode="auto">
          <a:xfrm>
            <a:off x="-36512" y="-72010"/>
            <a:ext cx="9252520" cy="7029402"/>
            <a:chOff x="13327" y="3420"/>
            <a:chExt cx="9394379" cy="6989026"/>
          </a:xfrm>
        </p:grpSpPr>
        <p:pic>
          <p:nvPicPr>
            <p:cNvPr id="49157" name="Picture 2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327" y="3420"/>
              <a:ext cx="9394379" cy="69890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7" name="CasellaDiTesto 8"/>
            <p:cNvSpPr txBox="1"/>
            <p:nvPr/>
          </p:nvSpPr>
          <p:spPr>
            <a:xfrm>
              <a:off x="727221" y="5266987"/>
              <a:ext cx="8240060" cy="1568284"/>
            </a:xfrm>
            <a:prstGeom prst="rect">
              <a:avLst/>
            </a:prstGeom>
            <a:solidFill>
              <a:schemeClr val="tx1"/>
            </a:solidFill>
            <a:ln w="0">
              <a:solidFill>
                <a:schemeClr val="tx1"/>
              </a:solidFill>
            </a:ln>
            <a:effectLst>
              <a:outerShdw blurRad="50800" dist="50800" dir="5400000" algn="ctr" rotWithShape="0">
                <a:schemeClr val="tx1"/>
              </a:outerShdw>
            </a:effectLst>
            <a:scene3d>
              <a:camera prst="orthographicFront"/>
              <a:lightRig rig="threePt" dir="t"/>
            </a:scene3d>
            <a:sp3d extrusionH="76200">
              <a:extrusionClr>
                <a:schemeClr val="tx1"/>
              </a:extrusion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Tx/>
                <a:buNone/>
                <a:defRPr/>
              </a:pPr>
              <a:r>
                <a:rPr lang="it-IT" sz="1400" b="1" dirty="0">
                  <a:solidFill>
                    <a:schemeClr val="bg1">
                      <a:lumMod val="65000"/>
                    </a:schemeClr>
                  </a:solidFill>
                </a:rPr>
                <a:t>MATCHING DEI PROFILI POTENZIALI DEL CANDIDATO    </a:t>
              </a:r>
              <a:r>
                <a:rPr lang="it-IT" sz="1400" b="1" dirty="0" smtClean="0">
                  <a:solidFill>
                    <a:srgbClr val="FFFF00"/>
                  </a:solidFill>
                </a:rPr>
                <a:t>PUNTI MINIMI   	</a:t>
              </a:r>
              <a:r>
                <a:rPr lang="it-IT" sz="1400" b="1" dirty="0" smtClean="0">
                  <a:solidFill>
                    <a:schemeClr val="bg1">
                      <a:lumMod val="85000"/>
                    </a:schemeClr>
                  </a:solidFill>
                </a:rPr>
                <a:t>PUNTI OTTENUTI</a:t>
              </a:r>
              <a:endParaRPr lang="it-IT" sz="1400" b="1" dirty="0">
                <a:solidFill>
                  <a:schemeClr val="bg1">
                    <a:lumMod val="85000"/>
                  </a:schemeClr>
                </a:solidFill>
              </a:endParaRPr>
            </a:p>
            <a:p>
              <a:pPr>
                <a:defRPr/>
              </a:pPr>
              <a:r>
                <a:rPr lang="it-IT" b="1" dirty="0">
                  <a:solidFill>
                    <a:srgbClr val="0070C0"/>
                  </a:solidFill>
                </a:rPr>
                <a:t>EUCIP BUSINESS ANALYST  			</a:t>
              </a:r>
              <a:r>
                <a:rPr lang="it-IT" b="1" dirty="0" smtClean="0">
                  <a:solidFill>
                    <a:srgbClr val="0070C0"/>
                  </a:solidFill>
                </a:rPr>
                <a:t>	60</a:t>
              </a:r>
              <a:r>
                <a:rPr lang="it-IT" b="1" dirty="0">
                  <a:solidFill>
                    <a:srgbClr val="0070C0"/>
                  </a:solidFill>
                </a:rPr>
                <a:t>	</a:t>
              </a:r>
              <a:r>
                <a:rPr lang="it-IT" b="1" dirty="0" smtClean="0">
                  <a:solidFill>
                    <a:srgbClr val="0070C0"/>
                  </a:solidFill>
                </a:rPr>
                <a:t>                 100 </a:t>
              </a:r>
              <a:endParaRPr lang="it-IT" b="1" dirty="0">
                <a:solidFill>
                  <a:srgbClr val="0070C0"/>
                </a:solidFill>
              </a:endParaRPr>
            </a:p>
            <a:p>
              <a:pPr>
                <a:defRPr/>
              </a:pPr>
              <a:r>
                <a:rPr lang="it-IT" b="1" dirty="0">
                  <a:solidFill>
                    <a:srgbClr val="C00000"/>
                  </a:solidFill>
                </a:rPr>
                <a:t>DPR29/12/84 N1219 - 272 Analista di Procedure 		</a:t>
              </a:r>
              <a:r>
                <a:rPr lang="it-IT" b="1" dirty="0" smtClean="0">
                  <a:solidFill>
                    <a:srgbClr val="C00000"/>
                  </a:solidFill>
                </a:rPr>
                <a:t>	80</a:t>
              </a:r>
              <a:r>
                <a:rPr lang="it-IT" b="1" dirty="0">
                  <a:solidFill>
                    <a:srgbClr val="C00000"/>
                  </a:solidFill>
                </a:rPr>
                <a:t>	</a:t>
              </a:r>
              <a:r>
                <a:rPr lang="it-IT" b="1" dirty="0" smtClean="0">
                  <a:solidFill>
                    <a:srgbClr val="C00000"/>
                  </a:solidFill>
                </a:rPr>
                <a:t>                 90</a:t>
              </a:r>
              <a:endParaRPr lang="it-IT" b="1" dirty="0">
                <a:solidFill>
                  <a:srgbClr val="C00000"/>
                </a:solidFill>
              </a:endParaRPr>
            </a:p>
            <a:p>
              <a:pPr>
                <a:defRPr/>
              </a:pPr>
              <a:r>
                <a:rPr lang="it-IT" b="1" dirty="0" smtClean="0">
                  <a:solidFill>
                    <a:srgbClr val="92D050"/>
                  </a:solidFill>
                </a:rPr>
                <a:t>NORMA TECNICA UNI	</a:t>
              </a:r>
              <a:r>
                <a:rPr lang="it-IT" b="1" dirty="0">
                  <a:solidFill>
                    <a:srgbClr val="92D050"/>
                  </a:solidFill>
                </a:rPr>
                <a:t>			</a:t>
              </a:r>
              <a:r>
                <a:rPr lang="it-IT" b="1" dirty="0" smtClean="0">
                  <a:solidFill>
                    <a:srgbClr val="92D050"/>
                  </a:solidFill>
                </a:rPr>
                <a:t>	60</a:t>
              </a:r>
              <a:r>
                <a:rPr lang="it-IT" b="1" dirty="0">
                  <a:solidFill>
                    <a:srgbClr val="92D050"/>
                  </a:solidFill>
                </a:rPr>
                <a:t>	</a:t>
              </a:r>
              <a:r>
                <a:rPr lang="it-IT" b="1" dirty="0" smtClean="0">
                  <a:solidFill>
                    <a:srgbClr val="92D050"/>
                  </a:solidFill>
                </a:rPr>
                <a:t>                 80</a:t>
              </a:r>
              <a:endParaRPr lang="it-IT" b="1" dirty="0">
                <a:solidFill>
                  <a:srgbClr val="92D050"/>
                </a:solidFill>
              </a:endParaRPr>
            </a:p>
            <a:p>
              <a:pPr>
                <a:defRPr/>
              </a:pPr>
              <a:r>
                <a:rPr lang="it-IT" b="1" dirty="0">
                  <a:solidFill>
                    <a:srgbClr val="7030A0"/>
                  </a:solidFill>
                </a:rPr>
                <a:t>DPR29/12/84 N1219 - 271 Analista di Sistema 			80	</a:t>
              </a:r>
              <a:r>
                <a:rPr lang="it-IT" b="1" dirty="0" smtClean="0">
                  <a:solidFill>
                    <a:srgbClr val="7030A0"/>
                  </a:solidFill>
                </a:rPr>
                <a:t>                 50</a:t>
              </a:r>
              <a:endParaRPr lang="it-IT" b="1" dirty="0">
                <a:solidFill>
                  <a:srgbClr val="7030A0"/>
                </a:solidFill>
              </a:endParaRPr>
            </a:p>
            <a:p>
              <a:pPr>
                <a:defRPr/>
              </a:pPr>
              <a:r>
                <a:rPr lang="it-IT" b="1" dirty="0" err="1">
                  <a:solidFill>
                    <a:srgbClr val="00B0F0"/>
                  </a:solidFill>
                </a:rPr>
                <a:t>Certified</a:t>
              </a:r>
              <a:r>
                <a:rPr lang="it-IT" b="1" dirty="0">
                  <a:solidFill>
                    <a:srgbClr val="00B0F0"/>
                  </a:solidFill>
                </a:rPr>
                <a:t> Information </a:t>
              </a:r>
              <a:r>
                <a:rPr lang="it-IT" b="1" dirty="0" err="1">
                  <a:solidFill>
                    <a:srgbClr val="00B0F0"/>
                  </a:solidFill>
                </a:rPr>
                <a:t>Systems</a:t>
              </a:r>
              <a:r>
                <a:rPr lang="it-IT" b="1" dirty="0">
                  <a:solidFill>
                    <a:srgbClr val="00B0F0"/>
                  </a:solidFill>
                </a:rPr>
                <a:t> Security Professional - CISSP 		70	</a:t>
              </a:r>
              <a:r>
                <a:rPr lang="it-IT" b="1" dirty="0" smtClean="0">
                  <a:solidFill>
                    <a:srgbClr val="00B0F0"/>
                  </a:solidFill>
                </a:rPr>
                <a:t>                 80</a:t>
              </a:r>
              <a:endParaRPr lang="it-IT" b="1" dirty="0">
                <a:solidFill>
                  <a:srgbClr val="00B0F0"/>
                </a:solidFill>
              </a:endParaRPr>
            </a:p>
          </p:txBody>
        </p:sp>
        <p:pic>
          <p:nvPicPr>
            <p:cNvPr id="49161" name="Picture 28" descr="Creative Commons License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144052" y="357072"/>
              <a:ext cx="838200" cy="295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uppo 8"/>
          <p:cNvGrpSpPr>
            <a:grpSpLocks/>
          </p:cNvGrpSpPr>
          <p:nvPr/>
        </p:nvGrpSpPr>
        <p:grpSpPr bwMode="auto">
          <a:xfrm>
            <a:off x="394729" y="-182884"/>
            <a:ext cx="1325563" cy="1108075"/>
            <a:chOff x="4129304" y="2566797"/>
            <a:chExt cx="1326229" cy="1107996"/>
          </a:xfrm>
        </p:grpSpPr>
        <p:sp>
          <p:nvSpPr>
            <p:cNvPr id="10" name="CasellaDiTesto 9"/>
            <p:cNvSpPr txBox="1">
              <a:spLocks noChangeArrowheads="1"/>
            </p:cNvSpPr>
            <p:nvPr/>
          </p:nvSpPr>
          <p:spPr bwMode="auto">
            <a:xfrm>
              <a:off x="4129304" y="2566797"/>
              <a:ext cx="357190" cy="1107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lang="it-IT" sz="6600" i="1" dirty="0">
                  <a:solidFill>
                    <a:srgbClr val="FFC000"/>
                  </a:solidFill>
                  <a:latin typeface="Arial Rounded MT Bold" pitchFamily="34" charset="0"/>
                </a:rPr>
                <a:t>i</a:t>
              </a:r>
            </a:p>
          </p:txBody>
        </p:sp>
        <p:sp>
          <p:nvSpPr>
            <p:cNvPr id="11" name="CasellaDiTesto 10"/>
            <p:cNvSpPr txBox="1">
              <a:spLocks noChangeArrowheads="1"/>
            </p:cNvSpPr>
            <p:nvPr/>
          </p:nvSpPr>
          <p:spPr bwMode="auto">
            <a:xfrm>
              <a:off x="4406848" y="2761183"/>
              <a:ext cx="104868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it-IT" sz="3200" i="1" dirty="0">
                  <a:solidFill>
                    <a:schemeClr val="accent2"/>
                  </a:solidFill>
                  <a:latin typeface="Arial Rounded MT Bold" pitchFamily="34" charset="0"/>
                </a:rPr>
                <a:t>mcp</a:t>
              </a:r>
            </a:p>
          </p:txBody>
        </p:sp>
        <p:sp>
          <p:nvSpPr>
            <p:cNvPr id="12" name="CasellaDiTesto 11"/>
            <p:cNvSpPr txBox="1">
              <a:spLocks noChangeArrowheads="1"/>
            </p:cNvSpPr>
            <p:nvPr/>
          </p:nvSpPr>
          <p:spPr bwMode="auto">
            <a:xfrm>
              <a:off x="4335443" y="3222742"/>
              <a:ext cx="103784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it-IT" sz="1400" i="1" dirty="0">
                  <a:solidFill>
                    <a:srgbClr val="FFC000"/>
                  </a:solidFill>
                  <a:latin typeface="Arial Rounded MT Bold" pitchFamily="34" charset="0"/>
                </a:rPr>
                <a:t>nnovation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985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179512" y="1052736"/>
            <a:ext cx="878497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4988" indent="-357188">
              <a:spcBef>
                <a:spcPct val="0"/>
              </a:spcBef>
              <a:buFont typeface="+mj-lt"/>
              <a:buAutoNum type="arabicPeriod"/>
            </a:pPr>
            <a:r>
              <a:rPr lang="it-IT" sz="2800" b="1" dirty="0" smtClean="0">
                <a:solidFill>
                  <a:srgbClr val="00005F"/>
                </a:solidFill>
              </a:rPr>
              <a:t>DINAMICO</a:t>
            </a:r>
          </a:p>
          <a:p>
            <a:pPr marL="534988" lvl="1" indent="-357188">
              <a:spcBef>
                <a:spcPct val="0"/>
              </a:spcBef>
              <a:buNone/>
            </a:pPr>
            <a:r>
              <a:rPr lang="it-IT" sz="2800" dirty="0" smtClean="0">
                <a:solidFill>
                  <a:srgbClr val="00005F"/>
                </a:solidFill>
              </a:rPr>
              <a:t>	</a:t>
            </a:r>
            <a:r>
              <a:rPr lang="it-IT" sz="2400" i="1" dirty="0" smtClean="0">
                <a:solidFill>
                  <a:srgbClr val="00005F"/>
                </a:solidFill>
              </a:rPr>
              <a:t>perché essendo strutturato come un data base e con una notevole granulosità, è fruibile da tutte le organizzazioni e adattivo a tutte le professioni.</a:t>
            </a:r>
          </a:p>
          <a:p>
            <a:pPr marL="534988" indent="-357188">
              <a:spcBef>
                <a:spcPct val="0"/>
              </a:spcBef>
              <a:buFont typeface="+mj-lt"/>
              <a:buAutoNum type="arabicPeriod"/>
            </a:pPr>
            <a:r>
              <a:rPr lang="it-IT" sz="2800" b="1" dirty="0" smtClean="0">
                <a:solidFill>
                  <a:srgbClr val="00005F"/>
                </a:solidFill>
              </a:rPr>
              <a:t>OGGETTIVO</a:t>
            </a:r>
          </a:p>
          <a:p>
            <a:pPr marL="534988" lvl="1" indent="-357188">
              <a:spcBef>
                <a:spcPct val="0"/>
              </a:spcBef>
              <a:buNone/>
            </a:pPr>
            <a:r>
              <a:rPr lang="it-IT" sz="2800" dirty="0" smtClean="0">
                <a:solidFill>
                  <a:srgbClr val="00005F"/>
                </a:solidFill>
              </a:rPr>
              <a:t>	</a:t>
            </a:r>
            <a:r>
              <a:rPr lang="it-IT" sz="2400" i="1" dirty="0" smtClean="0">
                <a:solidFill>
                  <a:srgbClr val="00005F"/>
                </a:solidFill>
              </a:rPr>
              <a:t>perché si fonda su leggi, norme tecniche nazionali, europee ed internazionali, su dati sperimentabili e misurabili.</a:t>
            </a:r>
          </a:p>
          <a:p>
            <a:pPr marL="534988" indent="-357188">
              <a:spcBef>
                <a:spcPct val="0"/>
              </a:spcBef>
              <a:buFont typeface="+mj-lt"/>
              <a:buAutoNum type="arabicPeriod"/>
            </a:pPr>
            <a:r>
              <a:rPr lang="it-IT" sz="2800" b="1" dirty="0" smtClean="0">
                <a:solidFill>
                  <a:srgbClr val="00005F"/>
                </a:solidFill>
              </a:rPr>
              <a:t>MERITOCRATICO</a:t>
            </a:r>
          </a:p>
          <a:p>
            <a:pPr marL="534988" indent="-357188">
              <a:spcBef>
                <a:spcPct val="0"/>
              </a:spcBef>
              <a:buNone/>
            </a:pPr>
            <a:r>
              <a:rPr lang="it-IT" sz="2800" dirty="0" smtClean="0">
                <a:solidFill>
                  <a:srgbClr val="00005F"/>
                </a:solidFill>
              </a:rPr>
              <a:t>	</a:t>
            </a:r>
            <a:r>
              <a:rPr lang="it-IT" sz="2400" i="1" dirty="0" smtClean="0">
                <a:solidFill>
                  <a:srgbClr val="00005F"/>
                </a:solidFill>
              </a:rPr>
              <a:t>perché avendo metriche standard, pubbliche e trasparenti tende all’</a:t>
            </a:r>
            <a:r>
              <a:rPr lang="it-IT" sz="2400" i="1" dirty="0" err="1" smtClean="0">
                <a:solidFill>
                  <a:srgbClr val="00005F"/>
                </a:solidFill>
              </a:rPr>
              <a:t>idealtipo</a:t>
            </a:r>
            <a:r>
              <a:rPr lang="it-IT" sz="2400" i="1" dirty="0" smtClean="0">
                <a:solidFill>
                  <a:srgbClr val="00005F"/>
                </a:solidFill>
              </a:rPr>
              <a:t> della meritocrazia.</a:t>
            </a:r>
          </a:p>
          <a:p>
            <a:pPr marL="534988" indent="-357188">
              <a:spcBef>
                <a:spcPct val="0"/>
              </a:spcBef>
              <a:buFont typeface="+mj-lt"/>
              <a:buAutoNum type="arabicPeriod" startAt="4"/>
            </a:pPr>
            <a:r>
              <a:rPr lang="it-IT" sz="2800" b="1" dirty="0" smtClean="0">
                <a:solidFill>
                  <a:srgbClr val="00005F"/>
                </a:solidFill>
              </a:rPr>
              <a:t>ETICO</a:t>
            </a:r>
          </a:p>
          <a:p>
            <a:pPr marL="534988" indent="-357188">
              <a:spcBef>
                <a:spcPct val="0"/>
              </a:spcBef>
              <a:buNone/>
            </a:pPr>
            <a:r>
              <a:rPr lang="it-IT" sz="2800" dirty="0" smtClean="0">
                <a:solidFill>
                  <a:srgbClr val="00005F"/>
                </a:solidFill>
              </a:rPr>
              <a:t>	</a:t>
            </a:r>
            <a:r>
              <a:rPr lang="it-IT" sz="2400" i="1" dirty="0" smtClean="0">
                <a:solidFill>
                  <a:srgbClr val="00005F"/>
                </a:solidFill>
              </a:rPr>
              <a:t>perché integra nella valutazione il debito deontologico conseguente alle sanzioni del collegio dei probiviri.</a:t>
            </a:r>
          </a:p>
        </p:txBody>
      </p:sp>
      <p:pic>
        <p:nvPicPr>
          <p:cNvPr id="6" name="Picture 1" descr="C:\varie\Logo imc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9864" y="6149290"/>
            <a:ext cx="1224136" cy="708710"/>
          </a:xfrm>
          <a:prstGeom prst="rect">
            <a:avLst/>
          </a:prstGeom>
          <a:noFill/>
        </p:spPr>
      </p:pic>
      <p:sp>
        <p:nvSpPr>
          <p:cNvPr id="5" name="Rettangolo 4"/>
          <p:cNvSpPr/>
          <p:nvPr/>
        </p:nvSpPr>
        <p:spPr>
          <a:xfrm>
            <a:off x="5039544" y="15156"/>
            <a:ext cx="4104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4000" algn="r">
              <a:spcBef>
                <a:spcPct val="0"/>
              </a:spcBef>
              <a:spcAft>
                <a:spcPts val="0"/>
              </a:spcAft>
              <a:buNone/>
            </a:pPr>
            <a:r>
              <a:rPr lang="it-IT" sz="2400" b="1" dirty="0" smtClean="0">
                <a:solidFill>
                  <a:srgbClr val="00005F"/>
                </a:solidFill>
              </a:rPr>
              <a:t>OBIETTIVI</a:t>
            </a:r>
          </a:p>
        </p:txBody>
      </p:sp>
    </p:spTree>
    <p:extLst>
      <p:ext uri="{BB962C8B-B14F-4D97-AF65-F5344CB8AC3E}">
        <p14:creationId xmlns:p14="http://schemas.microsoft.com/office/powerpoint/2010/main" val="89809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79512" y="826171"/>
            <a:ext cx="8568952" cy="600164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it-IT" sz="2400" b="1" dirty="0" smtClean="0">
                <a:solidFill>
                  <a:srgbClr val="00005F"/>
                </a:solidFill>
              </a:rPr>
              <a:t>CENSIMENTO DELLE CONOSCENZE, DEI PROFILI E DEGLI SKILLS</a:t>
            </a:r>
          </a:p>
          <a:p>
            <a:pPr lvl="1"/>
            <a:r>
              <a:rPr lang="it-IT" sz="2400" dirty="0" smtClean="0">
                <a:solidFill>
                  <a:srgbClr val="00005F"/>
                </a:solidFill>
              </a:rPr>
              <a:t>Sono censite le conoscenze, i profili</a:t>
            </a:r>
            <a:r>
              <a:rPr lang="it-IT" sz="2400" dirty="0">
                <a:solidFill>
                  <a:srgbClr val="00005F"/>
                </a:solidFill>
              </a:rPr>
              <a:t>, </a:t>
            </a:r>
            <a:r>
              <a:rPr lang="it-IT" sz="2400" dirty="0" smtClean="0">
                <a:solidFill>
                  <a:srgbClr val="00005F"/>
                </a:solidFill>
              </a:rPr>
              <a:t>e gli </a:t>
            </a:r>
            <a:r>
              <a:rPr lang="it-IT" sz="2400" dirty="0" err="1" smtClean="0">
                <a:solidFill>
                  <a:srgbClr val="00005F"/>
                </a:solidFill>
              </a:rPr>
              <a:t>skills</a:t>
            </a:r>
            <a:r>
              <a:rPr lang="it-IT" sz="2400" dirty="0">
                <a:solidFill>
                  <a:srgbClr val="00005F"/>
                </a:solidFill>
              </a:rPr>
              <a:t>	</a:t>
            </a:r>
          </a:p>
          <a:p>
            <a:pPr lvl="1"/>
            <a:r>
              <a:rPr lang="it-IT" sz="2400" dirty="0">
                <a:solidFill>
                  <a:srgbClr val="00005F"/>
                </a:solidFill>
              </a:rPr>
              <a:t>Sono </a:t>
            </a:r>
            <a:r>
              <a:rPr lang="it-IT" sz="2400" dirty="0" smtClean="0">
                <a:solidFill>
                  <a:srgbClr val="00005F"/>
                </a:solidFill>
              </a:rPr>
              <a:t>stabilite le metriche, i pesi e gli ammortamenti</a:t>
            </a:r>
            <a:endParaRPr lang="it-IT" sz="2400" dirty="0">
              <a:solidFill>
                <a:srgbClr val="00005F"/>
              </a:solidFill>
            </a:endParaRPr>
          </a:p>
          <a:p>
            <a:pPr lvl="1"/>
            <a:r>
              <a:rPr lang="it-IT" sz="2400" dirty="0" smtClean="0">
                <a:solidFill>
                  <a:srgbClr val="00005F"/>
                </a:solidFill>
              </a:rPr>
              <a:t>Sono stabiliti quali profili saranno oggetto di attestazione</a:t>
            </a:r>
          </a:p>
          <a:p>
            <a:pPr marL="457200" indent="-457200">
              <a:buFont typeface="+mj-lt"/>
              <a:buAutoNum type="arabicPeriod"/>
            </a:pPr>
            <a:r>
              <a:rPr lang="it-IT" sz="2400" b="1" dirty="0" smtClean="0">
                <a:solidFill>
                  <a:srgbClr val="00005F"/>
                </a:solidFill>
              </a:rPr>
              <a:t>MISURAZIONE DI CONOSCENZA, ABILITÀ E COMPETENZE</a:t>
            </a:r>
          </a:p>
          <a:p>
            <a:pPr lvl="1"/>
            <a:r>
              <a:rPr lang="it-IT" sz="2400" dirty="0" smtClean="0">
                <a:solidFill>
                  <a:srgbClr val="00005F"/>
                </a:solidFill>
              </a:rPr>
              <a:t>Sono inseriti nei CV e le conoscenze e le competenze</a:t>
            </a:r>
          </a:p>
          <a:p>
            <a:pPr lvl="1"/>
            <a:r>
              <a:rPr lang="it-IT" sz="2400" dirty="0" smtClean="0">
                <a:solidFill>
                  <a:srgbClr val="00005F"/>
                </a:solidFill>
              </a:rPr>
              <a:t>Sono valutate le conoscenze</a:t>
            </a:r>
            <a:endParaRPr lang="it-IT" sz="2400" dirty="0">
              <a:solidFill>
                <a:srgbClr val="00005F"/>
              </a:solidFill>
            </a:endParaRPr>
          </a:p>
          <a:p>
            <a:pPr lvl="1"/>
            <a:r>
              <a:rPr lang="it-IT" sz="2400" dirty="0">
                <a:solidFill>
                  <a:srgbClr val="00005F"/>
                </a:solidFill>
              </a:rPr>
              <a:t>Sono </a:t>
            </a:r>
            <a:r>
              <a:rPr lang="it-IT" sz="2400" dirty="0" smtClean="0">
                <a:solidFill>
                  <a:srgbClr val="00005F"/>
                </a:solidFill>
              </a:rPr>
              <a:t>valutate le abilità e le competenze specialistiche</a:t>
            </a:r>
          </a:p>
          <a:p>
            <a:pPr marL="457200" indent="-457200">
              <a:buFont typeface="+mj-lt"/>
              <a:buAutoNum type="arabicPeriod"/>
            </a:pPr>
            <a:r>
              <a:rPr lang="it-IT" sz="2400" b="1" dirty="0" smtClean="0">
                <a:solidFill>
                  <a:srgbClr val="00005F"/>
                </a:solidFill>
              </a:rPr>
              <a:t>ATTESTAZIONE DELLE CAPACITÀ PROFESSIONALI PER PROFILO</a:t>
            </a:r>
          </a:p>
          <a:p>
            <a:pPr lvl="1"/>
            <a:r>
              <a:rPr lang="it-IT" sz="2400" dirty="0" smtClean="0">
                <a:solidFill>
                  <a:srgbClr val="00005F"/>
                </a:solidFill>
              </a:rPr>
              <a:t>Attestato di qualificazione professionale</a:t>
            </a:r>
          </a:p>
          <a:p>
            <a:pPr lvl="1"/>
            <a:r>
              <a:rPr lang="it-IT" sz="2400" dirty="0" smtClean="0">
                <a:solidFill>
                  <a:srgbClr val="00005F"/>
                </a:solidFill>
              </a:rPr>
              <a:t>Esame ed emissione certificato di conformità</a:t>
            </a:r>
          </a:p>
        </p:txBody>
      </p:sp>
      <p:sp>
        <p:nvSpPr>
          <p:cNvPr id="5" name="Rettangolo 4"/>
          <p:cNvSpPr/>
          <p:nvPr/>
        </p:nvSpPr>
        <p:spPr>
          <a:xfrm>
            <a:off x="4283968" y="0"/>
            <a:ext cx="4860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4000" algn="r">
              <a:spcBef>
                <a:spcPct val="0"/>
              </a:spcBef>
              <a:spcAft>
                <a:spcPts val="0"/>
              </a:spcAft>
              <a:buNone/>
            </a:pPr>
            <a:r>
              <a:rPr lang="it-IT" sz="2400" b="1" dirty="0" smtClean="0">
                <a:solidFill>
                  <a:srgbClr val="00005F"/>
                </a:solidFill>
              </a:rPr>
              <a:t>I TRE PROCESSI PRINCIPALI</a:t>
            </a:r>
          </a:p>
        </p:txBody>
      </p:sp>
      <p:pic>
        <p:nvPicPr>
          <p:cNvPr id="6" name="Picture 1" descr="C:\varie\Logo imc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9864" y="6149290"/>
            <a:ext cx="1224136" cy="7087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7799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tangolo arrotondato 20"/>
          <p:cNvSpPr/>
          <p:nvPr/>
        </p:nvSpPr>
        <p:spPr bwMode="auto">
          <a:xfrm>
            <a:off x="107504" y="4653136"/>
            <a:ext cx="8892480" cy="1872208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>
              <a:spcBef>
                <a:spcPts val="0"/>
              </a:spcBef>
              <a:buNone/>
            </a:pPr>
            <a:r>
              <a:rPr lang="it-IT" b="1" dirty="0" smtClean="0">
                <a:solidFill>
                  <a:srgbClr val="800000"/>
                </a:solidFill>
              </a:rPr>
              <a:t>ATTESTAZIONE</a:t>
            </a:r>
          </a:p>
        </p:txBody>
      </p:sp>
      <p:sp>
        <p:nvSpPr>
          <p:cNvPr id="20" name="Rettangolo arrotondato 19"/>
          <p:cNvSpPr>
            <a:spLocks/>
          </p:cNvSpPr>
          <p:nvPr/>
        </p:nvSpPr>
        <p:spPr bwMode="auto">
          <a:xfrm>
            <a:off x="107504" y="2924944"/>
            <a:ext cx="8892480" cy="720080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>
              <a:spcBef>
                <a:spcPts val="0"/>
              </a:spcBef>
              <a:buNone/>
            </a:pPr>
            <a:r>
              <a:rPr lang="it-IT" b="1" dirty="0" smtClean="0">
                <a:solidFill>
                  <a:srgbClr val="800000"/>
                </a:solidFill>
              </a:rPr>
              <a:t>MISURAZIONE</a:t>
            </a:r>
            <a:endParaRPr lang="it-IT" b="1" dirty="0">
              <a:solidFill>
                <a:srgbClr val="800000"/>
              </a:solidFill>
            </a:endParaRPr>
          </a:p>
        </p:txBody>
      </p:sp>
      <p:sp>
        <p:nvSpPr>
          <p:cNvPr id="19" name="Rettangolo arrotondato 18"/>
          <p:cNvSpPr/>
          <p:nvPr/>
        </p:nvSpPr>
        <p:spPr bwMode="auto">
          <a:xfrm>
            <a:off x="107504" y="1196752"/>
            <a:ext cx="8892480" cy="720080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>
              <a:spcBef>
                <a:spcPts val="0"/>
              </a:spcBef>
              <a:buNone/>
            </a:pPr>
            <a:r>
              <a:rPr lang="it-IT" b="1" dirty="0" smtClean="0">
                <a:solidFill>
                  <a:srgbClr val="800000"/>
                </a:solidFill>
              </a:rPr>
              <a:t>CENSIMENTO</a:t>
            </a:r>
            <a:endParaRPr lang="it-IT" b="1" dirty="0">
              <a:solidFill>
                <a:srgbClr val="800000"/>
              </a:solidFill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123728" y="0"/>
            <a:ext cx="70202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262673"/>
                </a:solidFill>
              </a:rPr>
              <a:t>PROCESSO DI ATTESTAZIONE E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262673"/>
                </a:solidFill>
              </a:rPr>
              <a:t>CERTIFICAZIONE DELLE COMPETENZE</a:t>
            </a:r>
            <a:endParaRPr lang="it-IT" dirty="0" smtClean="0">
              <a:solidFill>
                <a:srgbClr val="262673"/>
              </a:solidFill>
            </a:endParaRPr>
          </a:p>
        </p:txBody>
      </p:sp>
      <p:sp>
        <p:nvSpPr>
          <p:cNvPr id="3" name="Rettangolo arrotondato 2"/>
          <p:cNvSpPr/>
          <p:nvPr/>
        </p:nvSpPr>
        <p:spPr bwMode="auto">
          <a:xfrm>
            <a:off x="215008" y="2780928"/>
            <a:ext cx="2448272" cy="1021556"/>
          </a:xfrm>
          <a:prstGeom prst="roundRect">
            <a:avLst/>
          </a:prstGeom>
          <a:solidFill>
            <a:srgbClr val="00005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lang="it-IT" sz="1800" dirty="0" smtClean="0">
                <a:solidFill>
                  <a:srgbClr val="FFFFFF"/>
                </a:solidFill>
              </a:rPr>
              <a:t>DOCUMENTO DI VALUTAZIONE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None/>
              <a:tabLst/>
            </a:pPr>
            <a:r>
              <a:rPr lang="it-IT" sz="1800" dirty="0" smtClean="0">
                <a:solidFill>
                  <a:srgbClr val="FFFFFF"/>
                </a:solidFill>
              </a:rPr>
              <a:t>CV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</a:endParaRPr>
          </a:p>
        </p:txBody>
      </p:sp>
      <p:sp>
        <p:nvSpPr>
          <p:cNvPr id="7" name="Rettangolo arrotondato 6"/>
          <p:cNvSpPr/>
          <p:nvPr/>
        </p:nvSpPr>
        <p:spPr bwMode="auto">
          <a:xfrm>
            <a:off x="2807296" y="2780928"/>
            <a:ext cx="4248472" cy="1021556"/>
          </a:xfrm>
          <a:prstGeom prst="roundRect">
            <a:avLst/>
          </a:prstGeom>
          <a:solidFill>
            <a:srgbClr val="00005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dirty="0">
                <a:solidFill>
                  <a:schemeClr val="bg1"/>
                </a:solidFill>
              </a:rPr>
              <a:t>DOCUMENTO DI VALUTAZIONE </a:t>
            </a:r>
            <a:r>
              <a:rPr lang="it-IT" sz="1800" dirty="0" smtClean="0">
                <a:solidFill>
                  <a:schemeClr val="bg1"/>
                </a:solidFill>
              </a:rPr>
              <a:t>STANDARD QUALITATIVI </a:t>
            </a:r>
            <a:r>
              <a:rPr lang="it-IT" sz="1800" dirty="0">
                <a:solidFill>
                  <a:schemeClr val="bg1"/>
                </a:solidFill>
              </a:rPr>
              <a:t>E QUALIFICAZIONE </a:t>
            </a:r>
            <a:r>
              <a:rPr lang="it-IT" sz="1800" dirty="0" smtClean="0">
                <a:solidFill>
                  <a:schemeClr val="bg1"/>
                </a:solidFill>
              </a:rPr>
              <a:t>PROFESSIONALE</a:t>
            </a:r>
            <a:endParaRPr lang="it-IT" sz="1800" dirty="0">
              <a:solidFill>
                <a:schemeClr val="bg1"/>
              </a:solidFill>
            </a:endParaRPr>
          </a:p>
        </p:txBody>
      </p:sp>
      <p:sp>
        <p:nvSpPr>
          <p:cNvPr id="8" name="Rettangolo arrotondato 7"/>
          <p:cNvSpPr/>
          <p:nvPr/>
        </p:nvSpPr>
        <p:spPr bwMode="auto">
          <a:xfrm>
            <a:off x="215008" y="4518015"/>
            <a:ext cx="6840760" cy="715089"/>
          </a:xfrm>
          <a:prstGeom prst="roundRect">
            <a:avLst/>
          </a:prstGeom>
          <a:solidFill>
            <a:srgbClr val="00005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it-IT" sz="1800" dirty="0" smtClean="0">
                <a:solidFill>
                  <a:schemeClr val="bg1"/>
                </a:solidFill>
              </a:rPr>
              <a:t>ATTESTAZIONE </a:t>
            </a:r>
          </a:p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800" dirty="0" smtClean="0">
                <a:solidFill>
                  <a:schemeClr val="bg1"/>
                </a:solidFill>
              </a:rPr>
              <a:t>DI QUALIFICAZIONE PROFESSIONALE</a:t>
            </a:r>
            <a:endParaRPr lang="it-IT" sz="1800" dirty="0">
              <a:solidFill>
                <a:schemeClr val="bg1"/>
              </a:solidFill>
            </a:endParaRPr>
          </a:p>
        </p:txBody>
      </p:sp>
      <p:sp>
        <p:nvSpPr>
          <p:cNvPr id="9" name="Rettangolo arrotondato 8"/>
          <p:cNvSpPr/>
          <p:nvPr/>
        </p:nvSpPr>
        <p:spPr bwMode="auto">
          <a:xfrm>
            <a:off x="251520" y="5877272"/>
            <a:ext cx="6804248" cy="720080"/>
          </a:xfrm>
          <a:prstGeom prst="roundRect">
            <a:avLst/>
          </a:prstGeom>
          <a:solidFill>
            <a:srgbClr val="00005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it-IT" sz="1800" dirty="0" smtClean="0">
                <a:solidFill>
                  <a:schemeClr val="bg1"/>
                </a:solidFill>
              </a:rPr>
              <a:t>CERTIFICATO DI CONFORMITA’ ALLA NORMA UNI </a:t>
            </a:r>
          </a:p>
        </p:txBody>
      </p:sp>
      <p:sp>
        <p:nvSpPr>
          <p:cNvPr id="5" name="Freccia giù 4"/>
          <p:cNvSpPr/>
          <p:nvPr/>
        </p:nvSpPr>
        <p:spPr bwMode="auto">
          <a:xfrm>
            <a:off x="1187624" y="3933056"/>
            <a:ext cx="576064" cy="432048"/>
          </a:xfrm>
          <a:prstGeom prst="downArrow">
            <a:avLst/>
          </a:prstGeom>
          <a:solidFill>
            <a:srgbClr val="8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Freccia giù 10"/>
          <p:cNvSpPr/>
          <p:nvPr/>
        </p:nvSpPr>
        <p:spPr bwMode="auto">
          <a:xfrm>
            <a:off x="4644008" y="3933056"/>
            <a:ext cx="576064" cy="432048"/>
          </a:xfrm>
          <a:prstGeom prst="downArrow">
            <a:avLst/>
          </a:prstGeom>
          <a:solidFill>
            <a:srgbClr val="8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Freccia giù 11"/>
          <p:cNvSpPr/>
          <p:nvPr/>
        </p:nvSpPr>
        <p:spPr bwMode="auto">
          <a:xfrm>
            <a:off x="3365612" y="5381053"/>
            <a:ext cx="576064" cy="432048"/>
          </a:xfrm>
          <a:prstGeom prst="downArrow">
            <a:avLst/>
          </a:prstGeom>
          <a:solidFill>
            <a:srgbClr val="8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ttangolo arrotondato 13"/>
          <p:cNvSpPr/>
          <p:nvPr/>
        </p:nvSpPr>
        <p:spPr bwMode="auto">
          <a:xfrm>
            <a:off x="2807296" y="1052736"/>
            <a:ext cx="4248472" cy="1021556"/>
          </a:xfrm>
          <a:prstGeom prst="roundRect">
            <a:avLst/>
          </a:prstGeom>
          <a:solidFill>
            <a:srgbClr val="00005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it-IT" sz="1800" dirty="0">
                <a:solidFill>
                  <a:srgbClr val="FFFFFF"/>
                </a:solidFill>
              </a:rPr>
              <a:t>PROFILI PROFESSIONALI </a:t>
            </a:r>
            <a:endParaRPr lang="it-IT" sz="1800" dirty="0" smtClean="0">
              <a:solidFill>
                <a:srgbClr val="FFFFFF"/>
              </a:solidFill>
            </a:endParaRPr>
          </a:p>
          <a:p>
            <a:pPr algn="ctr">
              <a:spcBef>
                <a:spcPts val="0"/>
              </a:spcBef>
              <a:buNone/>
            </a:pPr>
            <a:r>
              <a:rPr lang="it-IT" sz="1800" dirty="0" smtClean="0">
                <a:solidFill>
                  <a:srgbClr val="FFFFFF"/>
                </a:solidFill>
              </a:rPr>
              <a:t>E </a:t>
            </a:r>
            <a:r>
              <a:rPr lang="it-IT" sz="1800" dirty="0">
                <a:solidFill>
                  <a:srgbClr val="FFFFFF"/>
                </a:solidFill>
              </a:rPr>
              <a:t>COMPETENZE </a:t>
            </a:r>
            <a:endParaRPr lang="it-IT" sz="1800" dirty="0" smtClean="0">
              <a:solidFill>
                <a:srgbClr val="FFFFFF"/>
              </a:solidFill>
            </a:endParaRPr>
          </a:p>
          <a:p>
            <a:pPr algn="ctr">
              <a:spcBef>
                <a:spcPts val="0"/>
              </a:spcBef>
              <a:buNone/>
            </a:pPr>
            <a:r>
              <a:rPr lang="it-IT" sz="1800" dirty="0" smtClean="0">
                <a:solidFill>
                  <a:srgbClr val="FFFFFF"/>
                </a:solidFill>
              </a:rPr>
              <a:t>(</a:t>
            </a:r>
            <a:r>
              <a:rPr lang="it-IT" sz="1800" dirty="0">
                <a:solidFill>
                  <a:srgbClr val="FFFFFF"/>
                </a:solidFill>
              </a:rPr>
              <a:t>REPERTORIO)</a:t>
            </a:r>
          </a:p>
        </p:txBody>
      </p:sp>
      <p:sp>
        <p:nvSpPr>
          <p:cNvPr id="15" name="Rettangolo arrotondato 14"/>
          <p:cNvSpPr/>
          <p:nvPr/>
        </p:nvSpPr>
        <p:spPr bwMode="auto">
          <a:xfrm>
            <a:off x="215008" y="1052736"/>
            <a:ext cx="2448272" cy="1021556"/>
          </a:xfrm>
          <a:prstGeom prst="roundRect">
            <a:avLst/>
          </a:prstGeom>
          <a:solidFill>
            <a:srgbClr val="00005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it-IT" sz="1800" dirty="0">
                <a:solidFill>
                  <a:srgbClr val="FFFFFF"/>
                </a:solidFill>
              </a:rPr>
              <a:t>REQUISITI E AGGIORNAMENTO PROFESSIONALE</a:t>
            </a:r>
          </a:p>
        </p:txBody>
      </p:sp>
      <p:sp>
        <p:nvSpPr>
          <p:cNvPr id="16" name="Freccia giù 15"/>
          <p:cNvSpPr/>
          <p:nvPr/>
        </p:nvSpPr>
        <p:spPr bwMode="auto">
          <a:xfrm>
            <a:off x="1187624" y="2204864"/>
            <a:ext cx="576064" cy="432048"/>
          </a:xfrm>
          <a:prstGeom prst="downArrow">
            <a:avLst/>
          </a:prstGeom>
          <a:solidFill>
            <a:srgbClr val="8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Freccia giù 16"/>
          <p:cNvSpPr/>
          <p:nvPr/>
        </p:nvSpPr>
        <p:spPr bwMode="auto">
          <a:xfrm>
            <a:off x="4644008" y="2204864"/>
            <a:ext cx="576064" cy="432048"/>
          </a:xfrm>
          <a:prstGeom prst="downArrow">
            <a:avLst/>
          </a:prstGeom>
          <a:solidFill>
            <a:srgbClr val="8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54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0" grpId="0" animBg="1"/>
      <p:bldP spid="19" grpId="0" animBg="1"/>
      <p:bldP spid="3" grpId="0" animBg="1"/>
      <p:bldP spid="7" grpId="0" animBg="1"/>
      <p:bldP spid="8" grpId="0" animBg="1"/>
      <p:bldP spid="9" grpId="0" animBg="1"/>
      <p:bldP spid="5" grpId="0" animBg="1"/>
      <p:bldP spid="11" grpId="0" animBg="1"/>
      <p:bldP spid="12" grpId="0" animBg="1"/>
      <p:bldP spid="14" grpId="0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79512" y="1124744"/>
            <a:ext cx="885698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it-IT" b="1" dirty="0">
                <a:solidFill>
                  <a:srgbClr val="00005F"/>
                </a:solidFill>
              </a:rPr>
              <a:t>QUESTA COMPLESSITA’ NORMATIVA E OPERATIVA VIENE RIASSUNTA DA </a:t>
            </a:r>
            <a:r>
              <a:rPr lang="it-IT" b="1" dirty="0" smtClean="0">
                <a:solidFill>
                  <a:srgbClr val="00005F"/>
                </a:solidFill>
              </a:rPr>
              <a:t>CONFASSOCIAZIONI </a:t>
            </a:r>
            <a:r>
              <a:rPr lang="it-IT" b="1" dirty="0">
                <a:solidFill>
                  <a:srgbClr val="00005F"/>
                </a:solidFill>
              </a:rPr>
              <a:t>NEL PROGETTO</a:t>
            </a:r>
            <a:r>
              <a:rPr lang="it-IT" b="1" dirty="0" smtClean="0">
                <a:solidFill>
                  <a:srgbClr val="00005F"/>
                </a:solidFill>
              </a:rPr>
              <a:t>:</a:t>
            </a:r>
          </a:p>
          <a:p>
            <a:pPr algn="ctr">
              <a:spcBef>
                <a:spcPct val="0"/>
              </a:spcBef>
              <a:buNone/>
            </a:pPr>
            <a:endParaRPr lang="it-IT" sz="2400" b="1" dirty="0">
              <a:solidFill>
                <a:srgbClr val="00005F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sz="4400" b="1" dirty="0" smtClean="0">
                <a:solidFill>
                  <a:srgbClr val="00005F"/>
                </a:solidFill>
              </a:rPr>
              <a:t>“ASSOCIAZIONE SEMPLICE”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it-IT" sz="3200" b="1" dirty="0">
              <a:solidFill>
                <a:srgbClr val="00005F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00005F"/>
                </a:solidFill>
              </a:rPr>
              <a:t>UN’AZIONE DI SEMPLIFICAZIONE PER LE ASSOCIAZIONI SULLA CORRETTA INTERPRETAZIONE DELLE NORME E SUGLI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00005F"/>
                </a:solidFill>
              </a:rPr>
              <a:t>ADEMPIMENTI PREVISTI DALLA LEGGE 4.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it-IT" b="1" dirty="0">
              <a:solidFill>
                <a:srgbClr val="00005F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00005F"/>
                </a:solidFill>
              </a:rPr>
              <a:t>GLI ACCORDI QUADRO CHE STIAMO METTENDO A PUNTO SERVIRANNO A RENDERE LA VITA DELLE ASSOCIAZIONI SEMPLICE, METTENDOLE ALLO STESSO TEMPO IN CONDIZIONE DI RISPONDERE CON EFFICACIA ED EFFICIENZA, AI BISOGNI DI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00005F"/>
                </a:solidFill>
              </a:rPr>
              <a:t>TUTTI GLI STAKEHOLDERS.</a:t>
            </a:r>
          </a:p>
        </p:txBody>
      </p:sp>
    </p:spTree>
    <p:extLst>
      <p:ext uri="{BB962C8B-B14F-4D97-AF65-F5344CB8AC3E}">
        <p14:creationId xmlns:p14="http://schemas.microsoft.com/office/powerpoint/2010/main" val="200846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682831"/>
              </p:ext>
            </p:extLst>
          </p:nvPr>
        </p:nvGraphicFramePr>
        <p:xfrm>
          <a:off x="0" y="1993244"/>
          <a:ext cx="9144000" cy="48921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627784"/>
                <a:gridCol w="6516216"/>
              </a:tblGrid>
              <a:tr h="422426">
                <a:tc>
                  <a:txBody>
                    <a:bodyPr/>
                    <a:lstStyle/>
                    <a:p>
                      <a:r>
                        <a:rPr lang="it-IT" sz="1600" b="1" dirty="0" smtClean="0"/>
                        <a:t>PROFILO</a:t>
                      </a:r>
                      <a:endParaRPr lang="it-IT" sz="1600" b="1" dirty="0"/>
                    </a:p>
                  </a:txBody>
                  <a:tcPr anchor="ctr">
                    <a:solidFill>
                      <a:srgbClr val="0000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Nome del profilo professionale</a:t>
                      </a:r>
                      <a:endParaRPr lang="it-IT" sz="1600" i="1" dirty="0"/>
                    </a:p>
                  </a:txBody>
                  <a:tcPr anchor="ctr">
                    <a:solidFill>
                      <a:srgbClr val="00005F"/>
                    </a:solidFill>
                  </a:tcPr>
                </a:tc>
              </a:tr>
              <a:tr h="606015">
                <a:tc>
                  <a:txBody>
                    <a:bodyPr/>
                    <a:lstStyle/>
                    <a:p>
                      <a:r>
                        <a:rPr lang="it-IT" sz="1800" b="1" dirty="0" smtClean="0">
                          <a:solidFill>
                            <a:srgbClr val="00005F"/>
                          </a:solidFill>
                        </a:rPr>
                        <a:t>Definizione sintetica</a:t>
                      </a:r>
                      <a:endParaRPr lang="it-IT" sz="18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Indica lo scopo principale del profilo</a:t>
                      </a:r>
                      <a:r>
                        <a:rPr lang="it-IT" sz="1600" baseline="0" dirty="0" smtClean="0">
                          <a:solidFill>
                            <a:srgbClr val="00005F"/>
                          </a:solidFill>
                        </a:rPr>
                        <a:t> attraverso una breve e coincisa descrizione, </a:t>
                      </a:r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fino a circa 15 parole.</a:t>
                      </a:r>
                      <a:endParaRPr lang="it-IT" sz="1600" i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606015">
                <a:tc>
                  <a:txBody>
                    <a:bodyPr/>
                    <a:lstStyle/>
                    <a:p>
                      <a:r>
                        <a:rPr lang="it-IT" sz="1800" b="1" dirty="0" smtClean="0">
                          <a:solidFill>
                            <a:srgbClr val="00005F"/>
                          </a:solidFill>
                        </a:rPr>
                        <a:t>Missione</a:t>
                      </a:r>
                      <a:endParaRPr lang="it-IT" sz="18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Descrive la ragione fondamentale del profilo. Lo scopo è di specificare il ruolo lavorativo definito nel Profilo.</a:t>
                      </a:r>
                      <a:endParaRPr lang="it-IT" sz="1600" i="1" dirty="0" smtClean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861180">
                <a:tc>
                  <a:txBody>
                    <a:bodyPr/>
                    <a:lstStyle/>
                    <a:p>
                      <a:r>
                        <a:rPr lang="it-IT" sz="1800" b="1" dirty="0" err="1" smtClean="0">
                          <a:solidFill>
                            <a:srgbClr val="00005F"/>
                          </a:solidFill>
                        </a:rPr>
                        <a:t>Deliverable</a:t>
                      </a:r>
                      <a:endParaRPr lang="it-IT" sz="18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Caratterizza il Profilo attraverso i </a:t>
                      </a:r>
                      <a:r>
                        <a:rPr lang="it-IT" sz="1600" dirty="0" err="1" smtClean="0">
                          <a:solidFill>
                            <a:srgbClr val="00005F"/>
                          </a:solidFill>
                        </a:rPr>
                        <a:t>deliverable</a:t>
                      </a:r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 chiave secondo un livello di responsabilità</a:t>
                      </a:r>
                      <a:r>
                        <a:rPr lang="it-IT" sz="1600" baseline="0" dirty="0" smtClean="0">
                          <a:solidFill>
                            <a:srgbClr val="00005F"/>
                          </a:solidFill>
                        </a:rPr>
                        <a:t> (RACI) assunto nel profilo:</a:t>
                      </a:r>
                    </a:p>
                    <a:p>
                      <a:r>
                        <a:rPr lang="it-IT" sz="1600" baseline="0" dirty="0" err="1" smtClean="0">
                          <a:solidFill>
                            <a:srgbClr val="00005F"/>
                          </a:solidFill>
                        </a:rPr>
                        <a:t>Accountable</a:t>
                      </a:r>
                      <a:r>
                        <a:rPr lang="it-IT" sz="1600" baseline="0" dirty="0" smtClean="0">
                          <a:solidFill>
                            <a:srgbClr val="00005F"/>
                          </a:solidFill>
                        </a:rPr>
                        <a:t>, </a:t>
                      </a:r>
                      <a:r>
                        <a:rPr lang="it-IT" sz="1600" baseline="0" dirty="0" err="1" smtClean="0">
                          <a:solidFill>
                            <a:srgbClr val="00005F"/>
                          </a:solidFill>
                        </a:rPr>
                        <a:t>Responsible</a:t>
                      </a:r>
                      <a:r>
                        <a:rPr lang="it-IT" sz="1600" baseline="0" dirty="0" smtClean="0">
                          <a:solidFill>
                            <a:srgbClr val="00005F"/>
                          </a:solidFill>
                        </a:rPr>
                        <a:t>, </a:t>
                      </a:r>
                      <a:r>
                        <a:rPr lang="it-IT" sz="1600" baseline="0" dirty="0" err="1" smtClean="0">
                          <a:solidFill>
                            <a:srgbClr val="00005F"/>
                          </a:solidFill>
                        </a:rPr>
                        <a:t>Consulted</a:t>
                      </a:r>
                      <a:r>
                        <a:rPr lang="it-IT" sz="1600" baseline="0" dirty="0" smtClean="0">
                          <a:solidFill>
                            <a:srgbClr val="00005F"/>
                          </a:solidFill>
                        </a:rPr>
                        <a:t>, </a:t>
                      </a:r>
                      <a:r>
                        <a:rPr lang="it-IT" sz="1600" baseline="0" dirty="0" err="1" smtClean="0">
                          <a:solidFill>
                            <a:srgbClr val="00005F"/>
                          </a:solidFill>
                        </a:rPr>
                        <a:t>Informed</a:t>
                      </a:r>
                      <a:r>
                        <a:rPr lang="it-IT" sz="1600" baseline="0" dirty="0" smtClean="0">
                          <a:solidFill>
                            <a:srgbClr val="00005F"/>
                          </a:solidFill>
                        </a:rPr>
                        <a:t>.</a:t>
                      </a:r>
                      <a:endParaRPr lang="it-IT" sz="1600" i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608941">
                <a:tc>
                  <a:txBody>
                    <a:bodyPr/>
                    <a:lstStyle/>
                    <a:p>
                      <a:r>
                        <a:rPr lang="it-IT" sz="1800" b="1" dirty="0" smtClean="0">
                          <a:solidFill>
                            <a:srgbClr val="00005F"/>
                          </a:solidFill>
                        </a:rPr>
                        <a:t>Principali attività (task)</a:t>
                      </a:r>
                      <a:endParaRPr lang="it-IT" sz="18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Lista delle</a:t>
                      </a:r>
                      <a:r>
                        <a:rPr lang="it-IT" sz="1600" baseline="0" dirty="0" smtClean="0">
                          <a:solidFill>
                            <a:srgbClr val="00005F"/>
                          </a:solidFill>
                        </a:rPr>
                        <a:t> attività tipiche svolte dal </a:t>
                      </a:r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profilo per raggiungere un risultato in un contesto definito.</a:t>
                      </a:r>
                      <a:endParaRPr lang="it-IT" sz="1600" i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608941">
                <a:tc>
                  <a:txBody>
                    <a:bodyPr/>
                    <a:lstStyle/>
                    <a:p>
                      <a:r>
                        <a:rPr lang="it-IT" sz="1800" b="1" dirty="0" smtClean="0">
                          <a:solidFill>
                            <a:srgbClr val="00005F"/>
                          </a:solidFill>
                        </a:rPr>
                        <a:t>Competenze assegnate al profilo</a:t>
                      </a:r>
                      <a:endParaRPr lang="it-IT" sz="18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Lista delle competenze necessarie per svolgere la missione del profilo.</a:t>
                      </a:r>
                      <a:endParaRPr lang="it-IT" sz="1600" i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1116344">
                <a:tc>
                  <a:txBody>
                    <a:bodyPr/>
                    <a:lstStyle/>
                    <a:p>
                      <a:r>
                        <a:rPr lang="it-IT" sz="1600" i="1" dirty="0" smtClean="0">
                          <a:solidFill>
                            <a:srgbClr val="00005F"/>
                          </a:solidFill>
                        </a:rPr>
                        <a:t>Indicatori</a:t>
                      </a:r>
                      <a:r>
                        <a:rPr lang="it-IT" sz="1600" i="1" baseline="0" dirty="0" smtClean="0">
                          <a:solidFill>
                            <a:srgbClr val="00005F"/>
                          </a:solidFill>
                        </a:rPr>
                        <a:t> di performance</a:t>
                      </a:r>
                      <a:endParaRPr lang="it-IT" sz="1600" b="1" i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i="1" dirty="0" smtClean="0">
                          <a:solidFill>
                            <a:srgbClr val="00005F"/>
                          </a:solidFill>
                        </a:rPr>
                        <a:t>Basata sui KPI (</a:t>
                      </a:r>
                      <a:r>
                        <a:rPr lang="it-IT" sz="1600" i="1" dirty="0" err="1" smtClean="0">
                          <a:solidFill>
                            <a:srgbClr val="00005F"/>
                          </a:solidFill>
                        </a:rPr>
                        <a:t>Key</a:t>
                      </a:r>
                      <a:r>
                        <a:rPr lang="it-IT" sz="1600" i="1" dirty="0" smtClean="0">
                          <a:solidFill>
                            <a:srgbClr val="00005F"/>
                          </a:solidFill>
                        </a:rPr>
                        <a:t> Performance </a:t>
                      </a:r>
                      <a:r>
                        <a:rPr lang="it-IT" sz="1600" i="1" dirty="0" err="1" smtClean="0">
                          <a:solidFill>
                            <a:srgbClr val="00005F"/>
                          </a:solidFill>
                        </a:rPr>
                        <a:t>Indicators</a:t>
                      </a:r>
                      <a:r>
                        <a:rPr lang="it-IT" sz="1600" i="1" dirty="0" smtClean="0">
                          <a:solidFill>
                            <a:srgbClr val="00005F"/>
                          </a:solidFill>
                        </a:rPr>
                        <a:t>) stabili,</a:t>
                      </a:r>
                      <a:r>
                        <a:rPr lang="it-IT" sz="1600" i="1" baseline="0" dirty="0" smtClean="0">
                          <a:solidFill>
                            <a:srgbClr val="00005F"/>
                          </a:solidFill>
                        </a:rPr>
                        <a:t> generali e durevoli nel tempo </a:t>
                      </a:r>
                      <a:r>
                        <a:rPr lang="it-IT" sz="1600" i="1" dirty="0" smtClean="0">
                          <a:solidFill>
                            <a:srgbClr val="00005F"/>
                          </a:solidFill>
                        </a:rPr>
                        <a:t>che si applicano per aggiungere profondità alla missione</a:t>
                      </a:r>
                      <a:r>
                        <a:rPr lang="it-IT" sz="1600" i="1" baseline="0" dirty="0" smtClean="0">
                          <a:solidFill>
                            <a:srgbClr val="00005F"/>
                          </a:solidFill>
                        </a:rPr>
                        <a:t> e </a:t>
                      </a:r>
                      <a:r>
                        <a:rPr lang="it-IT" sz="1600" i="1" dirty="0" smtClean="0">
                          <a:solidFill>
                            <a:srgbClr val="00005F"/>
                          </a:solidFill>
                        </a:rPr>
                        <a:t>correlati ai </a:t>
                      </a:r>
                      <a:r>
                        <a:rPr lang="it-IT" sz="1600" i="1" dirty="0" err="1" smtClean="0">
                          <a:solidFill>
                            <a:srgbClr val="00005F"/>
                          </a:solidFill>
                        </a:rPr>
                        <a:t>deliverable</a:t>
                      </a:r>
                      <a:r>
                        <a:rPr lang="it-IT" sz="1600" i="1" dirty="0" smtClean="0">
                          <a:solidFill>
                            <a:srgbClr val="00005F"/>
                          </a:solidFill>
                        </a:rPr>
                        <a:t> chiave per consentirne la misurazione.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098501"/>
              </p:ext>
            </p:extLst>
          </p:nvPr>
        </p:nvGraphicFramePr>
        <p:xfrm>
          <a:off x="179512" y="1124744"/>
          <a:ext cx="8964488" cy="5181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4056"/>
                <a:gridCol w="5038638"/>
                <a:gridCol w="3421794"/>
              </a:tblGrid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rgbClr val="262673"/>
                          </a:solidFill>
                        </a:rPr>
                        <a:t>1.b)</a:t>
                      </a:r>
                      <a:endParaRPr lang="it-IT" sz="1400" dirty="0">
                        <a:solidFill>
                          <a:srgbClr val="26267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2D2D8A"/>
                          </a:solidFill>
                        </a:rPr>
                        <a:t>precisa identificazione delle attività professionali cui l’associazione si riferisce;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lvl="2" indent="0">
                        <a:spcBef>
                          <a:spcPct val="0"/>
                        </a:spcBef>
                        <a:buNone/>
                      </a:pPr>
                      <a:r>
                        <a:rPr lang="it-IT" sz="1400" b="1" dirty="0" smtClean="0">
                          <a:solidFill>
                            <a:srgbClr val="262673"/>
                          </a:solidFill>
                        </a:rPr>
                        <a:t>PROFILI</a:t>
                      </a:r>
                      <a:r>
                        <a:rPr lang="it-IT" sz="1400" b="1" baseline="0" dirty="0" smtClean="0">
                          <a:solidFill>
                            <a:srgbClr val="262673"/>
                          </a:solidFill>
                        </a:rPr>
                        <a:t> PROFESSIONALI E COMPETENZE</a:t>
                      </a:r>
                      <a:endParaRPr lang="it-IT" sz="1400" b="1" dirty="0">
                        <a:solidFill>
                          <a:srgbClr val="262673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267744" y="0"/>
            <a:ext cx="68762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sz="2400" b="1" dirty="0" smtClean="0">
                <a:solidFill>
                  <a:srgbClr val="262673"/>
                </a:solidFill>
              </a:rPr>
              <a:t>Applicazione  - Legge 4/2013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sz="2400" b="1" dirty="0" smtClean="0">
                <a:solidFill>
                  <a:srgbClr val="262673"/>
                </a:solidFill>
              </a:rPr>
              <a:t>Art. 5. Contenuti elementi informativi</a:t>
            </a:r>
          </a:p>
        </p:txBody>
      </p:sp>
    </p:spTree>
    <p:extLst>
      <p:ext uri="{BB962C8B-B14F-4D97-AF65-F5344CB8AC3E}">
        <p14:creationId xmlns:p14="http://schemas.microsoft.com/office/powerpoint/2010/main" val="187062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2"/>
          <p:cNvSpPr txBox="1">
            <a:spLocks/>
          </p:cNvSpPr>
          <p:nvPr/>
        </p:nvSpPr>
        <p:spPr>
          <a:xfrm>
            <a:off x="0" y="0"/>
            <a:ext cx="9144000" cy="6857999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79000">
                <a:srgbClr val="FFFFFF"/>
              </a:gs>
              <a:gs pos="14000">
                <a:schemeClr val="tx1"/>
              </a:gs>
            </a:gsLst>
            <a:lin ang="16200000" scaled="0"/>
            <a:tileRect/>
          </a:gradFill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buNone/>
            </a:pPr>
            <a:endParaRPr lang="it-IT" sz="3600" dirty="0">
              <a:solidFill>
                <a:schemeClr val="tx1"/>
              </a:solidFill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5869721"/>
            <a:ext cx="915374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chemeClr val="bg1"/>
                </a:solidFill>
                <a:latin typeface="+mj-lt"/>
              </a:rPr>
              <a:t>UN </a:t>
            </a:r>
            <a:r>
              <a:rPr lang="it-IT" b="1" dirty="0" smtClean="0">
                <a:solidFill>
                  <a:schemeClr val="bg1"/>
                </a:solidFill>
                <a:latin typeface="+mj-lt"/>
              </a:rPr>
              <a:t>SISTEMA </a:t>
            </a:r>
            <a:r>
              <a:rPr lang="it-IT" b="1" dirty="0" smtClean="0">
                <a:solidFill>
                  <a:schemeClr val="bg1"/>
                </a:solidFill>
                <a:latin typeface="+mj-lt"/>
              </a:rPr>
              <a:t>DI ATTESTAZIONE </a:t>
            </a:r>
            <a:r>
              <a:rPr lang="it-IT" b="1" dirty="0" smtClean="0">
                <a:solidFill>
                  <a:schemeClr val="bg1"/>
                </a:solidFill>
                <a:latin typeface="+mj-lt"/>
              </a:rPr>
              <a:t>E CERTIFICAZIONE DELLE </a:t>
            </a:r>
            <a:r>
              <a:rPr lang="it-IT" b="1" dirty="0" smtClean="0">
                <a:solidFill>
                  <a:schemeClr val="bg1"/>
                </a:solidFill>
                <a:latin typeface="+mj-lt"/>
              </a:rPr>
              <a:t>COMPETENZE SERVE PER LAVORARE ED ESSERE IMPIEGABILI IN MODO COMPETITIVO ED AVERE IL GIUSTO COMPENSO.</a:t>
            </a:r>
            <a:endParaRPr lang="it-IT" b="1" dirty="0" smtClean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Immagine 5" descr="LOGO Alta Definizion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926080" cy="643128"/>
          </a:xfrm>
          <a:prstGeom prst="rect">
            <a:avLst/>
          </a:prstGeom>
        </p:spPr>
      </p:pic>
      <p:pic>
        <p:nvPicPr>
          <p:cNvPr id="7" name="Immagine 6" descr="boss_dangling_carrot_for_employee_anim_500_clr_1306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20688"/>
            <a:ext cx="3003022" cy="3920394"/>
          </a:xfrm>
          <a:prstGeom prst="rect">
            <a:avLst/>
          </a:prstGeom>
        </p:spPr>
      </p:pic>
      <p:pic>
        <p:nvPicPr>
          <p:cNvPr id="8" name="Immagine 7" descr="shaking_figure_for_money_anim_500_clr_12913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557" y="1916832"/>
            <a:ext cx="2448287" cy="3212976"/>
          </a:xfrm>
          <a:prstGeom prst="rect">
            <a:avLst/>
          </a:prstGeom>
        </p:spPr>
      </p:pic>
      <p:pic>
        <p:nvPicPr>
          <p:cNvPr id="9" name="Immagine 8" descr="working_hard_for_the_money_anim_500_clr_13047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0"/>
            <a:ext cx="1575588" cy="2056904"/>
          </a:xfrm>
          <a:prstGeom prst="rect">
            <a:avLst/>
          </a:prstGeom>
        </p:spPr>
      </p:pic>
      <p:pic>
        <p:nvPicPr>
          <p:cNvPr id="2" name="Immagine 1" descr="custom_smart_phone_categories_12848 CLEAR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76672"/>
            <a:ext cx="4876542" cy="6095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90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039737"/>
              </p:ext>
            </p:extLst>
          </p:nvPr>
        </p:nvGraphicFramePr>
        <p:xfrm>
          <a:off x="0" y="1961004"/>
          <a:ext cx="9144000" cy="341221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627784"/>
                <a:gridCol w="6516216"/>
              </a:tblGrid>
              <a:tr h="482202">
                <a:tc>
                  <a:txBody>
                    <a:bodyPr/>
                    <a:lstStyle/>
                    <a:p>
                      <a:r>
                        <a:rPr lang="it-IT" sz="1600" dirty="0" smtClean="0">
                          <a:solidFill>
                            <a:schemeClr val="bg1"/>
                          </a:solidFill>
                        </a:rPr>
                        <a:t>COMPETENZA</a:t>
                      </a:r>
                      <a:endParaRPr lang="it-IT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0000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600" dirty="0" smtClean="0">
                          <a:solidFill>
                            <a:schemeClr val="bg1"/>
                          </a:solidFill>
                        </a:rPr>
                        <a:t>Nome della competenza</a:t>
                      </a:r>
                      <a:endParaRPr lang="it-IT" sz="1600" i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00005F"/>
                    </a:solidFill>
                  </a:tcPr>
                </a:tc>
              </a:tr>
              <a:tr h="634665">
                <a:tc>
                  <a:txBody>
                    <a:bodyPr/>
                    <a:lstStyle/>
                    <a:p>
                      <a:r>
                        <a:rPr lang="it-IT" sz="1800" b="1" dirty="0" smtClean="0">
                          <a:solidFill>
                            <a:srgbClr val="00005F"/>
                          </a:solidFill>
                        </a:rPr>
                        <a:t>Definizione sintetica</a:t>
                      </a:r>
                      <a:endParaRPr lang="it-IT" sz="18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Indica la competenza specifica </a:t>
                      </a:r>
                      <a:r>
                        <a:rPr lang="it-IT" sz="1600" baseline="0" dirty="0" smtClean="0">
                          <a:solidFill>
                            <a:srgbClr val="00005F"/>
                          </a:solidFill>
                        </a:rPr>
                        <a:t>attraverso una breve e coincisa descrizione</a:t>
                      </a:r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.</a:t>
                      </a:r>
                      <a:endParaRPr lang="it-IT" sz="1600" i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634665">
                <a:tc>
                  <a:txBody>
                    <a:bodyPr/>
                    <a:lstStyle/>
                    <a:p>
                      <a:r>
                        <a:rPr lang="it-IT" sz="1800" b="1" dirty="0" smtClean="0">
                          <a:solidFill>
                            <a:srgbClr val="00005F"/>
                          </a:solidFill>
                        </a:rPr>
                        <a:t>Livelli di capacità</a:t>
                      </a:r>
                      <a:endParaRPr lang="it-IT" sz="18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Indica i livelli di capacità da 1 a 8</a:t>
                      </a:r>
                      <a:r>
                        <a:rPr lang="it-IT" sz="1600" baseline="0" dirty="0" smtClean="0">
                          <a:solidFill>
                            <a:srgbClr val="00005F"/>
                          </a:solidFill>
                        </a:rPr>
                        <a:t> (EQF).</a:t>
                      </a:r>
                      <a:endParaRPr lang="it-IT" sz="1600" i="1" dirty="0" smtClean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965570">
                <a:tc>
                  <a:txBody>
                    <a:bodyPr/>
                    <a:lstStyle/>
                    <a:p>
                      <a:r>
                        <a:rPr lang="it-IT" sz="1800" b="1" dirty="0" smtClean="0">
                          <a:solidFill>
                            <a:srgbClr val="00005F"/>
                          </a:solidFill>
                        </a:rPr>
                        <a:t>Conoscenze</a:t>
                      </a:r>
                      <a:endParaRPr lang="it-IT" sz="18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Descrive le conoscenze specifiche relative a questa competenza.</a:t>
                      </a:r>
                      <a:endParaRPr lang="it-IT" sz="1600" i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695110">
                <a:tc>
                  <a:txBody>
                    <a:bodyPr/>
                    <a:lstStyle/>
                    <a:p>
                      <a:r>
                        <a:rPr lang="it-IT" sz="1800" b="1" dirty="0" smtClean="0">
                          <a:solidFill>
                            <a:srgbClr val="00005F"/>
                          </a:solidFill>
                        </a:rPr>
                        <a:t>Abilità</a:t>
                      </a:r>
                      <a:endParaRPr lang="it-IT" sz="18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Descrive quali abilità sono</a:t>
                      </a:r>
                      <a:r>
                        <a:rPr lang="it-IT" sz="1600" baseline="0" dirty="0" smtClean="0">
                          <a:solidFill>
                            <a:srgbClr val="00005F"/>
                          </a:solidFill>
                        </a:rPr>
                        <a:t> necessarie per la competenza specifica.</a:t>
                      </a:r>
                      <a:endParaRPr lang="it-IT" sz="1600" i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Segnaposto contenuto 2"/>
          <p:cNvSpPr>
            <a:spLocks noGrp="1"/>
          </p:cNvSpPr>
          <p:nvPr>
            <p:ph idx="1"/>
          </p:nvPr>
        </p:nvSpPr>
        <p:spPr>
          <a:xfrm>
            <a:off x="0" y="5733256"/>
            <a:ext cx="9144000" cy="792088"/>
          </a:xfrm>
        </p:spPr>
        <p:txBody>
          <a:bodyPr/>
          <a:lstStyle/>
          <a:p>
            <a:pPr marL="0" indent="0">
              <a:buNone/>
            </a:pPr>
            <a:r>
              <a:rPr lang="it-IT" sz="1600" dirty="0" smtClean="0">
                <a:solidFill>
                  <a:srgbClr val="00005F"/>
                </a:solidFill>
              </a:rPr>
              <a:t>Completano la definizione del profilo la definizione dei titoli di studio previsti, e per le singole competenze: il peso, gli anni di esperienza richiesta e i livelli di capacità ideali.</a:t>
            </a:r>
            <a:endParaRPr lang="it-IT" sz="1600" dirty="0">
              <a:solidFill>
                <a:srgbClr val="00005F"/>
              </a:solidFill>
            </a:endParaRPr>
          </a:p>
        </p:txBody>
      </p:sp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394441"/>
              </p:ext>
            </p:extLst>
          </p:nvPr>
        </p:nvGraphicFramePr>
        <p:xfrm>
          <a:off x="179512" y="1124744"/>
          <a:ext cx="8964488" cy="5181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4056"/>
                <a:gridCol w="5038638"/>
                <a:gridCol w="3421794"/>
              </a:tblGrid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rgbClr val="262673"/>
                          </a:solidFill>
                        </a:rPr>
                        <a:t>1.b)</a:t>
                      </a:r>
                      <a:endParaRPr lang="it-IT" sz="1400" dirty="0">
                        <a:solidFill>
                          <a:srgbClr val="26267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2D2D8A"/>
                          </a:solidFill>
                        </a:rPr>
                        <a:t>precisa identificazione delle attività professionali cui l’associazione si riferisce;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lvl="2" indent="0">
                        <a:spcBef>
                          <a:spcPct val="0"/>
                        </a:spcBef>
                        <a:buNone/>
                      </a:pPr>
                      <a:r>
                        <a:rPr lang="it-IT" sz="1400" b="1" dirty="0" smtClean="0">
                          <a:solidFill>
                            <a:srgbClr val="262673"/>
                          </a:solidFill>
                        </a:rPr>
                        <a:t>PROFILI</a:t>
                      </a:r>
                      <a:r>
                        <a:rPr lang="it-IT" sz="1400" b="1" baseline="0" dirty="0" smtClean="0">
                          <a:solidFill>
                            <a:srgbClr val="262673"/>
                          </a:solidFill>
                        </a:rPr>
                        <a:t> PROFESSIONALI E COMPETENZE</a:t>
                      </a:r>
                      <a:endParaRPr lang="it-IT" sz="1400" b="1" dirty="0">
                        <a:solidFill>
                          <a:srgbClr val="262673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267744" y="0"/>
            <a:ext cx="68762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sz="2400" b="1" dirty="0" smtClean="0">
                <a:solidFill>
                  <a:srgbClr val="262673"/>
                </a:solidFill>
              </a:rPr>
              <a:t>Applicazione - Legge 4/2013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sz="2400" b="1" dirty="0" smtClean="0">
                <a:solidFill>
                  <a:srgbClr val="262673"/>
                </a:solidFill>
              </a:rPr>
              <a:t>Art. 5. Contenuti elementi informativi</a:t>
            </a:r>
          </a:p>
        </p:txBody>
      </p:sp>
    </p:spTree>
    <p:extLst>
      <p:ext uri="{BB962C8B-B14F-4D97-AF65-F5344CB8AC3E}">
        <p14:creationId xmlns:p14="http://schemas.microsoft.com/office/powerpoint/2010/main" val="133690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247384"/>
              </p:ext>
            </p:extLst>
          </p:nvPr>
        </p:nvGraphicFramePr>
        <p:xfrm>
          <a:off x="0" y="2353915"/>
          <a:ext cx="9144000" cy="453146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061619"/>
                <a:gridCol w="1512168"/>
                <a:gridCol w="720080"/>
                <a:gridCol w="1872208"/>
                <a:gridCol w="977925"/>
              </a:tblGrid>
              <a:tr h="678932"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DIMENSIONI E</a:t>
                      </a:r>
                      <a:r>
                        <a:rPr lang="it-IT" sz="1600" baseline="0" dirty="0" smtClean="0"/>
                        <a:t> METRICHE</a:t>
                      </a:r>
                      <a:endParaRPr lang="it-IT" sz="1600" dirty="0"/>
                    </a:p>
                  </a:txBody>
                  <a:tcPr anchor="ctr">
                    <a:solidFill>
                      <a:srgbClr val="00005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Crediti professionali</a:t>
                      </a:r>
                      <a:endParaRPr lang="it-IT" sz="1600" dirty="0"/>
                    </a:p>
                  </a:txBody>
                  <a:tcPr anchor="ctr">
                    <a:solidFill>
                      <a:srgbClr val="00005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Pesi </a:t>
                      </a:r>
                      <a:endParaRPr lang="it-IT" sz="1600" dirty="0"/>
                    </a:p>
                  </a:txBody>
                  <a:tcPr anchor="ctr">
                    <a:solidFill>
                      <a:srgbClr val="00005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Ammortamento</a:t>
                      </a:r>
                      <a:endParaRPr lang="it-IT" sz="1600" dirty="0"/>
                    </a:p>
                  </a:txBody>
                  <a:tcPr anchor="ctr">
                    <a:solidFill>
                      <a:srgbClr val="00005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Bonus*</a:t>
                      </a:r>
                    </a:p>
                    <a:p>
                      <a:pPr algn="ctr"/>
                      <a:r>
                        <a:rPr lang="it-IT" sz="1600" dirty="0" smtClean="0"/>
                        <a:t>Malus</a:t>
                      </a:r>
                      <a:endParaRPr lang="it-IT" sz="1600" dirty="0"/>
                    </a:p>
                  </a:txBody>
                  <a:tcPr anchor="ctr">
                    <a:solidFill>
                      <a:srgbClr val="00005F"/>
                    </a:solidFill>
                  </a:tcPr>
                </a:tc>
              </a:tr>
              <a:tr h="311980"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SEZIONE</a:t>
                      </a:r>
                      <a:r>
                        <a:rPr lang="it-IT" sz="1600" b="1" baseline="0" dirty="0" smtClean="0">
                          <a:solidFill>
                            <a:srgbClr val="00005F"/>
                          </a:solidFill>
                        </a:rPr>
                        <a:t> FORMAZIONE FORMALE</a:t>
                      </a:r>
                      <a:endParaRPr lang="it-IT" sz="16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Punti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20 %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0,1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+/-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518454"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SEZIONE</a:t>
                      </a:r>
                      <a:r>
                        <a:rPr lang="it-IT" sz="1600" b="1" baseline="0" dirty="0" smtClean="0">
                          <a:solidFill>
                            <a:srgbClr val="00005F"/>
                          </a:solidFill>
                        </a:rPr>
                        <a:t> NON FORMALE E  INFORMALE</a:t>
                      </a:r>
                      <a:endParaRPr lang="it-IT" sz="16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Ore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10 %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0,5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smtClean="0">
                          <a:solidFill>
                            <a:srgbClr val="00005F"/>
                          </a:solidFill>
                        </a:rPr>
                        <a:t>+/-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311980"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SEZIONE LINGUE</a:t>
                      </a:r>
                      <a:endParaRPr lang="it-IT" sz="16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Punti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10 %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0,1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smtClean="0">
                          <a:solidFill>
                            <a:srgbClr val="00005F"/>
                          </a:solidFill>
                        </a:rPr>
                        <a:t>+/-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311980"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SEZIONE CERTIFICAZIONI</a:t>
                      </a:r>
                      <a:endParaRPr lang="it-IT" sz="16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Punti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10 %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0,1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smtClean="0">
                          <a:solidFill>
                            <a:srgbClr val="00005F"/>
                          </a:solidFill>
                        </a:rPr>
                        <a:t>+/-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311980"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SEZIONE LAVORATIVA</a:t>
                      </a:r>
                      <a:endParaRPr lang="it-IT" sz="16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Mesi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20 %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0,5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smtClean="0">
                          <a:solidFill>
                            <a:srgbClr val="00005F"/>
                          </a:solidFill>
                        </a:rPr>
                        <a:t>+/-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311980"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SEZIONE</a:t>
                      </a:r>
                      <a:r>
                        <a:rPr lang="it-IT" sz="1600" b="1" baseline="0" dirty="0" smtClean="0">
                          <a:solidFill>
                            <a:srgbClr val="00005F"/>
                          </a:solidFill>
                        </a:rPr>
                        <a:t> PUBBLICAZIONI</a:t>
                      </a:r>
                      <a:endParaRPr lang="it-IT" sz="16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Punti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10 %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0,1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smtClean="0">
                          <a:solidFill>
                            <a:srgbClr val="00005F"/>
                          </a:solidFill>
                        </a:rPr>
                        <a:t>+/-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311980">
                <a:tc>
                  <a:txBody>
                    <a:bodyPr/>
                    <a:lstStyle/>
                    <a:p>
                      <a:r>
                        <a:rPr lang="it-IT" sz="1600" b="1" dirty="0" smtClean="0">
                          <a:solidFill>
                            <a:srgbClr val="00005F"/>
                          </a:solidFill>
                        </a:rPr>
                        <a:t>SEZIONE ASSOCIATIVA</a:t>
                      </a:r>
                      <a:endParaRPr lang="it-IT" sz="16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Anni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20 %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0,1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>
                          <a:solidFill>
                            <a:srgbClr val="00005F"/>
                          </a:solidFill>
                        </a:rPr>
                        <a:t>+/-</a:t>
                      </a:r>
                      <a:endParaRPr lang="it-IT" sz="16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311980">
                <a:tc>
                  <a:txBody>
                    <a:bodyPr/>
                    <a:lstStyle/>
                    <a:p>
                      <a:r>
                        <a:rPr lang="it-IT" sz="1600" b="1" i="1" dirty="0" smtClean="0">
                          <a:solidFill>
                            <a:srgbClr val="00005F"/>
                          </a:solidFill>
                        </a:rPr>
                        <a:t>SEZIONE</a:t>
                      </a:r>
                      <a:r>
                        <a:rPr lang="it-IT" sz="1600" b="1" i="1" baseline="0" dirty="0" smtClean="0">
                          <a:solidFill>
                            <a:srgbClr val="00005F"/>
                          </a:solidFill>
                        </a:rPr>
                        <a:t> DEONTOLOGICA</a:t>
                      </a:r>
                      <a:endParaRPr lang="it-IT" sz="1600" b="1" i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i="1" dirty="0" smtClean="0">
                          <a:solidFill>
                            <a:srgbClr val="00005F"/>
                          </a:solidFill>
                        </a:rPr>
                        <a:t>Punti</a:t>
                      </a:r>
                      <a:endParaRPr lang="it-IT" sz="1600" i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1600" i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it-IT" sz="1600" i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i="1" dirty="0" smtClean="0">
                          <a:solidFill>
                            <a:srgbClr val="00005F"/>
                          </a:solidFill>
                        </a:rPr>
                        <a:t>+/-</a:t>
                      </a:r>
                      <a:endParaRPr lang="it-IT" sz="1600" i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926457">
                <a:tc gridSpan="5">
                  <a:txBody>
                    <a:bodyPr/>
                    <a:lstStyle/>
                    <a:p>
                      <a:pPr algn="l"/>
                      <a:r>
                        <a:rPr lang="it-IT" sz="1800" dirty="0" smtClean="0">
                          <a:solidFill>
                            <a:srgbClr val="00005F"/>
                          </a:solidFill>
                        </a:rPr>
                        <a:t>* Il calcolo</a:t>
                      </a:r>
                      <a:r>
                        <a:rPr lang="it-IT" sz="1800" baseline="0" dirty="0" smtClean="0">
                          <a:solidFill>
                            <a:srgbClr val="00005F"/>
                          </a:solidFill>
                        </a:rPr>
                        <a:t> può essere “corretto” sia da un Bonus/</a:t>
                      </a:r>
                      <a:r>
                        <a:rPr lang="it-IT" sz="1800" baseline="0" dirty="0" err="1" smtClean="0">
                          <a:solidFill>
                            <a:srgbClr val="00005F"/>
                          </a:solidFill>
                        </a:rPr>
                        <a:t>Malus</a:t>
                      </a:r>
                      <a:r>
                        <a:rPr lang="it-IT" sz="1800" baseline="0" dirty="0" smtClean="0">
                          <a:solidFill>
                            <a:srgbClr val="00005F"/>
                          </a:solidFill>
                        </a:rPr>
                        <a:t> su decisione degli organi scientifici dell’associazione.</a:t>
                      </a:r>
                      <a:endParaRPr lang="it-IT" sz="18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067578"/>
              </p:ext>
            </p:extLst>
          </p:nvPr>
        </p:nvGraphicFramePr>
        <p:xfrm>
          <a:off x="0" y="836712"/>
          <a:ext cx="9144000" cy="1371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9552"/>
                <a:gridCol w="6768752"/>
                <a:gridCol w="1835696"/>
              </a:tblGrid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rgbClr val="262673"/>
                          </a:solidFill>
                        </a:rPr>
                        <a:t>1.e)</a:t>
                      </a:r>
                      <a:endParaRPr lang="it-IT" sz="1400" dirty="0">
                        <a:solidFill>
                          <a:srgbClr val="26267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2D2D8A"/>
                          </a:solidFill>
                        </a:rPr>
                        <a:t>requisiti per la partecipazione all’associazione, con particolare riferimento ai titoli di studio relativi alle attività professionali oggetto dell’associazione, all’obbligo degli appartenenti di procedere all’aggiornamento professionale costante e alla predisposizione di strumenti idonei ad accertare l’effettivo assolvimento di tale obbligo e all’indicazione della quota da versare per il conseguimento degli scopi statutari; </a:t>
                      </a:r>
                      <a:endParaRPr lang="it-IT" sz="1400" dirty="0" smtClean="0">
                        <a:solidFill>
                          <a:srgbClr val="262673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262673"/>
                          </a:solidFill>
                        </a:rPr>
                        <a:t>REQUISITI E AGGIORNAMENTO PROFESSIONALE</a:t>
                      </a:r>
                      <a:endParaRPr lang="it-IT" sz="1400" b="1" dirty="0">
                        <a:solidFill>
                          <a:srgbClr val="262673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267744" y="0"/>
            <a:ext cx="68762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sz="2400" b="1" dirty="0" smtClean="0">
                <a:solidFill>
                  <a:srgbClr val="262673"/>
                </a:solidFill>
              </a:rPr>
              <a:t>Applicazione - Legge 4/2013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sz="2400" b="1" dirty="0" smtClean="0">
                <a:solidFill>
                  <a:srgbClr val="262673"/>
                </a:solidFill>
              </a:rPr>
              <a:t>Art. 5. Contenuti elementi informativi</a:t>
            </a:r>
          </a:p>
        </p:txBody>
      </p:sp>
    </p:spTree>
    <p:extLst>
      <p:ext uri="{BB962C8B-B14F-4D97-AF65-F5344CB8AC3E}">
        <p14:creationId xmlns:p14="http://schemas.microsoft.com/office/powerpoint/2010/main" val="214073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1634209685"/>
              </p:ext>
            </p:extLst>
          </p:nvPr>
        </p:nvGraphicFramePr>
        <p:xfrm>
          <a:off x="107503" y="1268760"/>
          <a:ext cx="8928993" cy="5517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Immagin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6136" y="0"/>
            <a:ext cx="4047728" cy="1295983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35896" y="0"/>
            <a:ext cx="1431785" cy="1241673"/>
          </a:xfrm>
          <a:prstGeom prst="rect">
            <a:avLst/>
          </a:prstGeom>
        </p:spPr>
      </p:pic>
      <p:pic>
        <p:nvPicPr>
          <p:cNvPr id="5" name="Picture 3" descr="C:\andrea\AVIO\AIP\RIFORMA DELLE PROFESSIONI\Colap\PLUS2012\Evento AIP\Varie\Jobnet_payOff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560" y="836712"/>
            <a:ext cx="2016224" cy="6336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8260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0" y="1556792"/>
            <a:ext cx="34966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it-IT" sz="2400" b="1" dirty="0" smtClean="0">
                <a:solidFill>
                  <a:srgbClr val="00005F"/>
                </a:solidFill>
              </a:rPr>
              <a:t>PUBBLICAZIONI</a:t>
            </a:r>
            <a:endParaRPr lang="it-IT" sz="2400" b="1" dirty="0">
              <a:solidFill>
                <a:srgbClr val="00005F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0" y="2780928"/>
            <a:ext cx="3275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None/>
            </a:pPr>
            <a:r>
              <a:rPr lang="it-IT" sz="5400" dirty="0" smtClean="0">
                <a:solidFill>
                  <a:srgbClr val="00005F"/>
                </a:solidFill>
                <a:latin typeface="Arial Black"/>
                <a:cs typeface="Arial Black"/>
              </a:rPr>
              <a:t>2007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3405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22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0"/>
            <a:ext cx="57549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tangolo 7"/>
          <p:cNvSpPr/>
          <p:nvPr/>
        </p:nvSpPr>
        <p:spPr>
          <a:xfrm>
            <a:off x="-1240" y="4797152"/>
            <a:ext cx="3205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1800" dirty="0" smtClean="0">
                <a:solidFill>
                  <a:schemeClr val="accent6"/>
                </a:solidFill>
              </a:rPr>
              <a:t>http://www.springerlink.com/</a:t>
            </a:r>
            <a:r>
              <a:rPr lang="it-IT" sz="1800" dirty="0" err="1" smtClean="0">
                <a:solidFill>
                  <a:schemeClr val="accent6"/>
                </a:solidFill>
              </a:rPr>
              <a:t>content</a:t>
            </a:r>
            <a:r>
              <a:rPr lang="it-IT" sz="1800" dirty="0" smtClean="0">
                <a:solidFill>
                  <a:schemeClr val="accent6"/>
                </a:solidFill>
              </a:rPr>
              <a:t>/g515328013v18l1w/</a:t>
            </a:r>
            <a:endParaRPr lang="it-IT" sz="1800" dirty="0">
              <a:solidFill>
                <a:schemeClr val="accent6"/>
              </a:solidFill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1556792"/>
            <a:ext cx="34966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it-IT" sz="2400" b="1" dirty="0" smtClean="0">
                <a:solidFill>
                  <a:srgbClr val="00005F"/>
                </a:solidFill>
              </a:rPr>
              <a:t>PUBBLICAZIONI</a:t>
            </a:r>
            <a:endParaRPr lang="it-IT" sz="2400" b="1" dirty="0">
              <a:solidFill>
                <a:srgbClr val="00005F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0" y="2780928"/>
            <a:ext cx="3275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None/>
            </a:pPr>
            <a:r>
              <a:rPr lang="it-IT" sz="5400" dirty="0" smtClean="0">
                <a:solidFill>
                  <a:srgbClr val="00005F"/>
                </a:solidFill>
                <a:latin typeface="Arial Black"/>
                <a:cs typeface="Arial Black"/>
              </a:rPr>
              <a:t>2008</a:t>
            </a:r>
          </a:p>
        </p:txBody>
      </p:sp>
    </p:spTree>
    <p:extLst>
      <p:ext uri="{BB962C8B-B14F-4D97-AF65-F5344CB8AC3E}">
        <p14:creationId xmlns:p14="http://schemas.microsoft.com/office/powerpoint/2010/main" val="129479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ndrea\Desktop\VIOLETTI\libro IL FUTURO DELLE ASSOCIAZIONI PROFESSIONALI ligh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-315416"/>
            <a:ext cx="5220072" cy="7530186"/>
          </a:xfrm>
          <a:prstGeom prst="rect">
            <a:avLst/>
          </a:prstGeom>
          <a:noFill/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1556792"/>
            <a:ext cx="34966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it-IT" sz="2400" b="1" dirty="0" smtClean="0">
                <a:solidFill>
                  <a:srgbClr val="00005F"/>
                </a:solidFill>
              </a:rPr>
              <a:t>PUBBLICAZIONI</a:t>
            </a:r>
            <a:endParaRPr lang="it-IT" sz="2400" b="1" dirty="0">
              <a:solidFill>
                <a:srgbClr val="00005F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0" y="2780928"/>
            <a:ext cx="3275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None/>
            </a:pPr>
            <a:r>
              <a:rPr lang="it-IT" sz="5400" dirty="0" smtClean="0">
                <a:solidFill>
                  <a:srgbClr val="00005F"/>
                </a:solidFill>
                <a:latin typeface="Arial Black"/>
                <a:cs typeface="Arial Black"/>
              </a:rPr>
              <a:t>2010</a:t>
            </a:r>
          </a:p>
        </p:txBody>
      </p:sp>
    </p:spTree>
    <p:extLst>
      <p:ext uri="{BB962C8B-B14F-4D97-AF65-F5344CB8AC3E}">
        <p14:creationId xmlns:p14="http://schemas.microsoft.com/office/powerpoint/2010/main" val="83554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andrea\AVIO\DOCENZE\Libro Deiana 3\Copertina 32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496" y="-19880"/>
            <a:ext cx="4536504" cy="6877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1556792"/>
            <a:ext cx="34966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it-IT" sz="2400" b="1" dirty="0" smtClean="0">
                <a:solidFill>
                  <a:srgbClr val="00005F"/>
                </a:solidFill>
              </a:rPr>
              <a:t>PUBBLICAZIONI</a:t>
            </a:r>
            <a:endParaRPr lang="it-IT" sz="2400" b="1" dirty="0">
              <a:solidFill>
                <a:srgbClr val="00005F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0" y="2780928"/>
            <a:ext cx="3275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None/>
            </a:pPr>
            <a:r>
              <a:rPr lang="it-IT" sz="5400" dirty="0" smtClean="0">
                <a:solidFill>
                  <a:srgbClr val="00005F"/>
                </a:solidFill>
                <a:latin typeface="Arial Black"/>
                <a:cs typeface="Arial Black"/>
              </a:rPr>
              <a:t>2013</a:t>
            </a:r>
          </a:p>
        </p:txBody>
      </p:sp>
    </p:spTree>
    <p:extLst>
      <p:ext uri="{BB962C8B-B14F-4D97-AF65-F5344CB8AC3E}">
        <p14:creationId xmlns:p14="http://schemas.microsoft.com/office/powerpoint/2010/main" val="224819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-22299" y="6546830"/>
            <a:ext cx="9274819" cy="338554"/>
          </a:xfrm>
          <a:prstGeom prst="rect">
            <a:avLst/>
          </a:prstGeom>
          <a:solidFill>
            <a:srgbClr val="00005F"/>
          </a:solidFill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it-IT" sz="1600" dirty="0">
                <a:solidFill>
                  <a:schemeClr val="bg1"/>
                </a:solidFill>
              </a:rPr>
              <a:t>http://</a:t>
            </a:r>
            <a:r>
              <a:rPr lang="it-IT" sz="1600" dirty="0" err="1">
                <a:solidFill>
                  <a:schemeClr val="bg1"/>
                </a:solidFill>
              </a:rPr>
              <a:t>www.ecompetences.eu</a:t>
            </a:r>
            <a:r>
              <a:rPr lang="it-IT" sz="1600" dirty="0">
                <a:solidFill>
                  <a:schemeClr val="bg1"/>
                </a:solidFill>
              </a:rPr>
              <a:t>/site/</a:t>
            </a:r>
            <a:r>
              <a:rPr lang="it-IT" sz="1600" dirty="0" err="1">
                <a:solidFill>
                  <a:schemeClr val="bg1"/>
                </a:solidFill>
              </a:rPr>
              <a:t>objects</a:t>
            </a:r>
            <a:r>
              <a:rPr lang="it-IT" sz="1600" dirty="0">
                <a:solidFill>
                  <a:schemeClr val="bg1"/>
                </a:solidFill>
              </a:rPr>
              <a:t>/download</a:t>
            </a:r>
            <a:r>
              <a:rPr lang="it-IT" sz="1600" dirty="0" smtClean="0">
                <a:solidFill>
                  <a:schemeClr val="bg1"/>
                </a:solidFill>
              </a:rPr>
              <a:t>/6817_eCFcaseKprofessionalassociations.pdf</a:t>
            </a:r>
            <a:endParaRPr lang="it-IT" sz="1600" dirty="0">
              <a:solidFill>
                <a:schemeClr val="bg1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-11535" y="1052736"/>
            <a:ext cx="9264055" cy="1138773"/>
          </a:xfrm>
          <a:prstGeom prst="rect">
            <a:avLst/>
          </a:prstGeom>
          <a:solidFill>
            <a:srgbClr val="00005F"/>
          </a:solidFill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it-IT" sz="2400" dirty="0" smtClean="0">
                <a:solidFill>
                  <a:schemeClr val="bg1"/>
                </a:solidFill>
              </a:rPr>
              <a:t>CASE HISTORY CEN 2013</a:t>
            </a:r>
          </a:p>
          <a:p>
            <a:pPr algn="ctr">
              <a:spcBef>
                <a:spcPts val="0"/>
              </a:spcBef>
              <a:buNone/>
            </a:pPr>
            <a:r>
              <a:rPr lang="it-IT" sz="2400" dirty="0" smtClean="0">
                <a:solidFill>
                  <a:schemeClr val="bg1"/>
                </a:solidFill>
              </a:rPr>
              <a:t>ASSOCIAZIONE INFORMATICI PROFESSIONISTI</a:t>
            </a:r>
          </a:p>
          <a:p>
            <a:pPr algn="ctr">
              <a:spcBef>
                <a:spcPts val="0"/>
              </a:spcBef>
              <a:buNone/>
            </a:pPr>
            <a:r>
              <a:rPr lang="it-IT" dirty="0" smtClean="0">
                <a:solidFill>
                  <a:schemeClr val="bg1"/>
                </a:solidFill>
              </a:rPr>
              <a:t>Nomination in sede CEN per l’infrastruttura di gestione delle conoscenze</a:t>
            </a:r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6694" y="2278027"/>
            <a:ext cx="9137306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buNone/>
            </a:pPr>
            <a:r>
              <a:rPr lang="it-IT" sz="1800" b="1" i="1" dirty="0" smtClean="0">
                <a:solidFill>
                  <a:srgbClr val="00005F"/>
                </a:solidFill>
              </a:rPr>
              <a:t>Benefits </a:t>
            </a:r>
            <a:r>
              <a:rPr lang="it-IT" sz="1800" b="1" i="1" dirty="0" err="1">
                <a:solidFill>
                  <a:srgbClr val="00005F"/>
                </a:solidFill>
              </a:rPr>
              <a:t>highlighted</a:t>
            </a:r>
            <a:endParaRPr lang="it-IT" sz="1800" b="1" i="1" dirty="0">
              <a:solidFill>
                <a:srgbClr val="00005F"/>
              </a:solidFill>
            </a:endParaRPr>
          </a:p>
          <a:p>
            <a:pPr algn="just">
              <a:spcBef>
                <a:spcPts val="0"/>
              </a:spcBef>
              <a:buNone/>
            </a:pPr>
            <a:r>
              <a:rPr lang="en-US" sz="1800" i="1" dirty="0">
                <a:solidFill>
                  <a:srgbClr val="00005F"/>
                </a:solidFill>
              </a:rPr>
              <a:t>As a single point of competence reference, the e-CF provides a stable, consistent and multi-stakeholder supported structure that is sustainable. Associations need to be confident that the underpinning structure of a selected framework has credibility with its membership and this is demonstrated by AIP-ITCSs choice of the e-CF.</a:t>
            </a:r>
          </a:p>
          <a:p>
            <a:pPr algn="just">
              <a:spcBef>
                <a:spcPts val="0"/>
              </a:spcBef>
              <a:buNone/>
            </a:pPr>
            <a:r>
              <a:rPr lang="it-IT" sz="1800" b="1" i="1" dirty="0">
                <a:solidFill>
                  <a:srgbClr val="00005F"/>
                </a:solidFill>
              </a:rPr>
              <a:t>The </a:t>
            </a:r>
            <a:r>
              <a:rPr lang="it-IT" sz="1800" b="1" i="1" dirty="0" err="1">
                <a:solidFill>
                  <a:srgbClr val="00005F"/>
                </a:solidFill>
              </a:rPr>
              <a:t>method</a:t>
            </a:r>
            <a:r>
              <a:rPr lang="it-IT" sz="1800" b="1" i="1" dirty="0">
                <a:solidFill>
                  <a:srgbClr val="00005F"/>
                </a:solidFill>
              </a:rPr>
              <a:t> </a:t>
            </a:r>
            <a:r>
              <a:rPr lang="it-IT" sz="1800" b="1" i="1" dirty="0" err="1">
                <a:solidFill>
                  <a:srgbClr val="00005F"/>
                </a:solidFill>
              </a:rPr>
              <a:t>adopted</a:t>
            </a:r>
            <a:endParaRPr lang="it-IT" sz="1800" b="1" i="1" dirty="0">
              <a:solidFill>
                <a:srgbClr val="00005F"/>
              </a:solidFill>
            </a:endParaRPr>
          </a:p>
          <a:p>
            <a:pPr algn="just">
              <a:spcBef>
                <a:spcPts val="0"/>
              </a:spcBef>
              <a:buNone/>
            </a:pPr>
            <a:r>
              <a:rPr lang="en-US" sz="1800" i="1" dirty="0">
                <a:solidFill>
                  <a:srgbClr val="00005F"/>
                </a:solidFill>
              </a:rPr>
              <a:t>AIP-ITCS is developing an online software tool to provide the self-assessment and validation to be used by ICT professionals seeking association membership. Using this software, any professional will be able to test his/her competences and compare them with requirements of the association. In turn, the association will offer an instant, automatic assessment of suitability.</a:t>
            </a:r>
          </a:p>
          <a:p>
            <a:pPr algn="just">
              <a:spcBef>
                <a:spcPts val="0"/>
              </a:spcBef>
              <a:buNone/>
            </a:pPr>
            <a:r>
              <a:rPr lang="it-IT" sz="1800" b="1" i="1" dirty="0">
                <a:solidFill>
                  <a:srgbClr val="00005F"/>
                </a:solidFill>
              </a:rPr>
              <a:t>Expansion to </a:t>
            </a:r>
            <a:r>
              <a:rPr lang="it-IT" sz="1800" b="1" i="1" dirty="0" err="1">
                <a:solidFill>
                  <a:srgbClr val="00005F"/>
                </a:solidFill>
              </a:rPr>
              <a:t>other</a:t>
            </a:r>
            <a:r>
              <a:rPr lang="it-IT" sz="1800" b="1" i="1" dirty="0">
                <a:solidFill>
                  <a:srgbClr val="00005F"/>
                </a:solidFill>
              </a:rPr>
              <a:t> </a:t>
            </a:r>
            <a:r>
              <a:rPr lang="it-IT" sz="1800" b="1" i="1" dirty="0" err="1">
                <a:solidFill>
                  <a:srgbClr val="00005F"/>
                </a:solidFill>
              </a:rPr>
              <a:t>examples</a:t>
            </a:r>
            <a:endParaRPr lang="it-IT" sz="1800" b="1" i="1" dirty="0">
              <a:solidFill>
                <a:srgbClr val="00005F"/>
              </a:solidFill>
            </a:endParaRPr>
          </a:p>
          <a:p>
            <a:pPr algn="just">
              <a:spcBef>
                <a:spcPts val="0"/>
              </a:spcBef>
              <a:buNone/>
            </a:pPr>
            <a:r>
              <a:rPr lang="en-US" sz="1800" i="1" dirty="0">
                <a:solidFill>
                  <a:srgbClr val="00005F"/>
                </a:solidFill>
              </a:rPr>
              <a:t>This study is an early example of ICT Professionals Associations using the e-CF to assess people or enterprises and to strengthen the sense of community. Other similar </a:t>
            </a:r>
            <a:r>
              <a:rPr lang="en-US" sz="1800" i="1" dirty="0" smtClean="0">
                <a:solidFill>
                  <a:srgbClr val="00005F"/>
                </a:solidFill>
              </a:rPr>
              <a:t>organizations </a:t>
            </a:r>
            <a:r>
              <a:rPr lang="en-US" sz="1800" i="1" dirty="0">
                <a:solidFill>
                  <a:srgbClr val="00005F"/>
                </a:solidFill>
              </a:rPr>
              <a:t>may follow and use the e-CF as a benchmark for membership criteria.</a:t>
            </a:r>
            <a:endParaRPr lang="it-IT" sz="1800" dirty="0">
              <a:solidFill>
                <a:srgbClr val="00005F"/>
              </a:solidFill>
            </a:endParaRPr>
          </a:p>
        </p:txBody>
      </p:sp>
      <p:pic>
        <p:nvPicPr>
          <p:cNvPr id="13" name="Picture 2" descr="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0"/>
            <a:ext cx="3491880" cy="952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0"/>
            <a:ext cx="2232248" cy="95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4937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  <a:gradFill flip="none" rotWithShape="1">
            <a:gsLst>
              <a:gs pos="0">
                <a:schemeClr val="tx1"/>
              </a:gs>
              <a:gs pos="79000">
                <a:srgbClr val="FFFFFF"/>
              </a:gs>
              <a:gs pos="14000">
                <a:schemeClr val="tx1"/>
              </a:gs>
            </a:gsLst>
            <a:lin ang="16200000" scaled="0"/>
            <a:tileRect/>
          </a:gradFill>
        </p:spPr>
        <p:txBody>
          <a:bodyPr/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/>
              <a:t/>
            </a:r>
            <a:br>
              <a:rPr lang="it-IT" dirty="0"/>
            </a:br>
            <a:r>
              <a:rPr lang="it-IT" dirty="0" smtClean="0"/>
              <a:t/>
            </a:r>
            <a:br>
              <a:rPr lang="it-IT" dirty="0" smtClean="0"/>
            </a:br>
            <a:endParaRPr lang="it-IT" sz="3600" dirty="0">
              <a:solidFill>
                <a:schemeClr val="tx1"/>
              </a:solidFill>
            </a:endParaRPr>
          </a:p>
        </p:txBody>
      </p:sp>
      <p:pic>
        <p:nvPicPr>
          <p:cNvPr id="14" name="Immagine 13" descr="LOGO Alta Definizion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88640"/>
            <a:ext cx="5772558" cy="1268760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>
          <a:xfrm>
            <a:off x="0" y="6189667"/>
            <a:ext cx="91589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it-IT" b="1" dirty="0" smtClean="0">
                <a:solidFill>
                  <a:schemeClr val="bg1"/>
                </a:solidFill>
              </a:rPr>
              <a:t>Andrea Violetti </a:t>
            </a:r>
          </a:p>
          <a:p>
            <a:pPr>
              <a:spcBef>
                <a:spcPct val="0"/>
              </a:spcBef>
              <a:buNone/>
            </a:pPr>
            <a:r>
              <a:rPr lang="it-IT" sz="1600" dirty="0" err="1" smtClean="0">
                <a:solidFill>
                  <a:schemeClr val="bg1"/>
                </a:solidFill>
              </a:rPr>
              <a:t>andrea.violetti@aipnet.it</a:t>
            </a:r>
            <a:endParaRPr lang="it-IT" sz="1600" dirty="0">
              <a:solidFill>
                <a:schemeClr val="bg1"/>
              </a:solidFill>
            </a:endParaRPr>
          </a:p>
        </p:txBody>
      </p:sp>
      <p:sp>
        <p:nvSpPr>
          <p:cNvPr id="10" name="Segnaposto contenuto 2"/>
          <p:cNvSpPr txBox="1">
            <a:spLocks/>
          </p:cNvSpPr>
          <p:nvPr/>
        </p:nvSpPr>
        <p:spPr>
          <a:xfrm>
            <a:off x="0" y="1844824"/>
            <a:ext cx="9144000" cy="432048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spcBef>
                <a:spcPct val="0"/>
              </a:spcBef>
              <a:buFontTx/>
              <a:buNone/>
            </a:pPr>
            <a:r>
              <a:rPr lang="it-IT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5F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COMPETENZE </a:t>
            </a:r>
          </a:p>
          <a:p>
            <a:pPr marL="0" indent="0" algn="ctr">
              <a:spcBef>
                <a:spcPct val="0"/>
              </a:spcBef>
              <a:buFontTx/>
              <a:buNone/>
            </a:pPr>
            <a:r>
              <a:rPr lang="it-IT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005F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PER COMPETERE</a:t>
            </a:r>
          </a:p>
          <a:p>
            <a:pPr marL="0" indent="0" algn="r">
              <a:spcBef>
                <a:spcPct val="0"/>
              </a:spcBef>
              <a:buFontTx/>
              <a:buNone/>
            </a:pPr>
            <a:endParaRPr lang="it-IT" sz="4000" i="1" dirty="0" smtClean="0">
              <a:ln w="9000" cmpd="sng">
                <a:noFill/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  <a:p>
            <a:pPr marL="0" indent="0" algn="r">
              <a:spcBef>
                <a:spcPct val="0"/>
              </a:spcBef>
              <a:buFontTx/>
              <a:buNone/>
            </a:pPr>
            <a:endParaRPr lang="it-IT" sz="4000" i="1" dirty="0">
              <a:ln w="9000" cmpd="sng">
                <a:noFill/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  <a:p>
            <a:pPr marL="0" indent="0" algn="r">
              <a:spcBef>
                <a:spcPct val="0"/>
              </a:spcBef>
              <a:buFontTx/>
              <a:buNone/>
            </a:pPr>
            <a:endParaRPr lang="it-IT" sz="4000" i="1" dirty="0" smtClean="0">
              <a:ln w="9000" cmpd="sng">
                <a:noFill/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  <a:p>
            <a:pPr marL="0" indent="0" algn="r">
              <a:spcBef>
                <a:spcPct val="0"/>
              </a:spcBef>
              <a:buFontTx/>
              <a:buNone/>
            </a:pPr>
            <a:endParaRPr lang="it-IT" sz="4000" i="1" dirty="0">
              <a:ln w="9000" cmpd="sng">
                <a:noFill/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  <a:p>
            <a:pPr marL="0" indent="0" algn="r">
              <a:spcBef>
                <a:spcPct val="0"/>
              </a:spcBef>
              <a:buFontTx/>
              <a:buNone/>
            </a:pPr>
            <a:endParaRPr lang="it-IT" sz="2800" i="1" dirty="0">
              <a:ln w="9000" cmpd="sng">
                <a:noFill/>
                <a:prstDash val="solid"/>
              </a:ln>
              <a:solidFill>
                <a:srgbClr val="80000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  <a:p>
            <a:pPr marL="0" indent="0" algn="r">
              <a:spcBef>
                <a:spcPct val="0"/>
              </a:spcBef>
              <a:buFontTx/>
              <a:buNone/>
            </a:pPr>
            <a:r>
              <a:rPr lang="it-IT" sz="4000" i="1" dirty="0" smtClean="0">
                <a:ln w="9000" cmpd="sng">
                  <a:noFill/>
                  <a:prstDash val="solid"/>
                </a:ln>
                <a:solidFill>
                  <a:srgbClr val="FFFFFF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grazie!</a:t>
            </a:r>
          </a:p>
          <a:p>
            <a:pPr marL="0" indent="0">
              <a:buFontTx/>
              <a:buNone/>
            </a:pPr>
            <a:endParaRPr lang="it-IT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45024"/>
            <a:ext cx="9252520" cy="2858929"/>
          </a:xfrm>
          <a:prstGeom prst="rect">
            <a:avLst/>
          </a:prstGeom>
        </p:spPr>
      </p:pic>
      <p:pic>
        <p:nvPicPr>
          <p:cNvPr id="16" name="Immagine 15" descr="italy_flag_perspective_anim_500_clr_4213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043212"/>
            <a:ext cx="1655696" cy="1241772"/>
          </a:xfrm>
          <a:prstGeom prst="rect">
            <a:avLst/>
          </a:prstGeom>
        </p:spPr>
      </p:pic>
      <p:pic>
        <p:nvPicPr>
          <p:cNvPr id="17" name="Immagine 16" descr="european_union_flag_perspective_anim_500_clr_4611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2005376"/>
            <a:ext cx="1668355" cy="1251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37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267744" y="-609"/>
            <a:ext cx="68762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00005F"/>
                </a:solidFill>
                <a:latin typeface="+mj-lt"/>
              </a:rPr>
              <a:t>FORZE E DEBOLEZZE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00005F"/>
                </a:solidFill>
                <a:latin typeface="+mj-lt"/>
              </a:rPr>
              <a:t>DEL </a:t>
            </a:r>
            <a:r>
              <a:rPr lang="it-IT" b="1" dirty="0">
                <a:solidFill>
                  <a:srgbClr val="00005F"/>
                </a:solidFill>
                <a:latin typeface="+mj-lt"/>
              </a:rPr>
              <a:t>CONTESTO </a:t>
            </a:r>
            <a:endParaRPr lang="it-IT" b="1" dirty="0" smtClean="0">
              <a:solidFill>
                <a:srgbClr val="00005F"/>
              </a:solidFill>
              <a:latin typeface="+mj-lt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79439"/>
              </p:ext>
            </p:extLst>
          </p:nvPr>
        </p:nvGraphicFramePr>
        <p:xfrm>
          <a:off x="251520" y="1072766"/>
          <a:ext cx="4356484" cy="52365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56484"/>
              </a:tblGrid>
              <a:tr h="712343">
                <a:tc>
                  <a:txBody>
                    <a:bodyPr/>
                    <a:lstStyle/>
                    <a:p>
                      <a:pPr algn="l"/>
                      <a:r>
                        <a:rPr lang="it-IT" sz="2800" b="1" dirty="0" smtClean="0">
                          <a:solidFill>
                            <a:srgbClr val="00005F"/>
                          </a:solidFill>
                        </a:rPr>
                        <a:t>PUNTI </a:t>
                      </a:r>
                      <a:r>
                        <a:rPr lang="it-IT" sz="2800" b="1" baseline="0" dirty="0" smtClean="0">
                          <a:solidFill>
                            <a:srgbClr val="00005F"/>
                          </a:solidFill>
                        </a:rPr>
                        <a:t>DI </a:t>
                      </a:r>
                      <a:r>
                        <a:rPr lang="it-IT" sz="2800" b="1" dirty="0" smtClean="0">
                          <a:solidFill>
                            <a:srgbClr val="00005F"/>
                          </a:solidFill>
                        </a:rPr>
                        <a:t>FORZA</a:t>
                      </a:r>
                      <a:endParaRPr lang="it-IT" sz="28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15699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charset="2"/>
                        <a:buChar char="Ø"/>
                        <a:tabLst/>
                        <a:defRPr/>
                      </a:pPr>
                      <a:r>
                        <a:rPr lang="it-IT" sz="1800" dirty="0" smtClean="0">
                          <a:solidFill>
                            <a:srgbClr val="00005F"/>
                          </a:solidFill>
                        </a:rPr>
                        <a:t>LEGGE </a:t>
                      </a:r>
                      <a:r>
                        <a:rPr lang="it-IT" sz="1800" baseline="0" dirty="0" smtClean="0">
                          <a:solidFill>
                            <a:srgbClr val="00005F"/>
                          </a:solidFill>
                        </a:rPr>
                        <a:t>4/2013</a:t>
                      </a:r>
                    </a:p>
                    <a:p>
                      <a:pPr marL="3651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lang="it-IT" sz="1800" baseline="0" dirty="0" smtClean="0">
                          <a:solidFill>
                            <a:srgbClr val="00005F"/>
                          </a:solidFill>
                        </a:rPr>
                        <a:t>DISPOSIZIONI IN MATERIA DI </a:t>
                      </a:r>
                    </a:p>
                    <a:p>
                      <a:pPr marL="3651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lang="it-IT" sz="1800" baseline="0" dirty="0" smtClean="0">
                          <a:solidFill>
                            <a:srgbClr val="00005F"/>
                          </a:solidFill>
                        </a:rPr>
                        <a:t>PROFESSIONI NON ORGANIZZATE</a:t>
                      </a:r>
                      <a:endParaRPr lang="it-IT" sz="1800" dirty="0" smtClean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15699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charset="2"/>
                        <a:buChar char="Ø"/>
                        <a:tabLst/>
                        <a:defRPr/>
                      </a:pPr>
                      <a:r>
                        <a:rPr lang="it-IT" sz="1800" dirty="0" smtClean="0">
                          <a:solidFill>
                            <a:srgbClr val="00005F"/>
                          </a:solidFill>
                        </a:rPr>
                        <a:t>D.LGS. 13/2013</a:t>
                      </a:r>
                    </a:p>
                    <a:p>
                      <a:pPr marL="3651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charset="2"/>
                        <a:buNone/>
                        <a:tabLst/>
                        <a:defRPr/>
                      </a:pPr>
                      <a:r>
                        <a:rPr lang="it-IT" sz="1800" dirty="0" smtClean="0">
                          <a:solidFill>
                            <a:srgbClr val="00005F"/>
                          </a:solidFill>
                        </a:rPr>
                        <a:t>SISTEMA</a:t>
                      </a:r>
                      <a:r>
                        <a:rPr lang="it-IT" sz="1800" baseline="0" dirty="0" smtClean="0">
                          <a:solidFill>
                            <a:srgbClr val="00005F"/>
                          </a:solidFill>
                        </a:rPr>
                        <a:t> DI ATTESTAZIONE NAZIONALE</a:t>
                      </a:r>
                      <a:endParaRPr lang="it-IT" sz="1800" dirty="0" smtClean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30938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charset="2"/>
                        <a:buChar char="Ø"/>
                        <a:tabLst/>
                        <a:defRPr/>
                      </a:pPr>
                      <a:r>
                        <a:rPr lang="it-IT" sz="1800" dirty="0" smtClean="0">
                          <a:solidFill>
                            <a:srgbClr val="00005F"/>
                          </a:solidFill>
                        </a:rPr>
                        <a:t>NUOVE PROFESSIONI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30938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charset="2"/>
                        <a:buChar char="Ø"/>
                        <a:tabLst/>
                        <a:defRPr/>
                      </a:pPr>
                      <a:r>
                        <a:rPr lang="it-IT" sz="1800" dirty="0" smtClean="0">
                          <a:solidFill>
                            <a:srgbClr val="00005F"/>
                          </a:solidFill>
                        </a:rPr>
                        <a:t>AGGREGAZIONE ASSOCIATIVA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30938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charset="2"/>
                        <a:buChar char="Ø"/>
                        <a:tabLst/>
                        <a:defRPr/>
                      </a:pPr>
                      <a:r>
                        <a:rPr lang="it-IT" sz="1800" baseline="0" dirty="0" smtClean="0">
                          <a:solidFill>
                            <a:srgbClr val="00005F"/>
                          </a:solidFill>
                        </a:rPr>
                        <a:t>CAMBIAMENTO NON RINVIABILE</a:t>
                      </a:r>
                      <a:endParaRPr lang="it-IT" sz="1800" dirty="0" smtClean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047541"/>
              </p:ext>
            </p:extLst>
          </p:nvPr>
        </p:nvGraphicFramePr>
        <p:xfrm>
          <a:off x="4644008" y="1052737"/>
          <a:ext cx="4356484" cy="53670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56484"/>
              </a:tblGrid>
              <a:tr h="741266">
                <a:tc>
                  <a:txBody>
                    <a:bodyPr/>
                    <a:lstStyle/>
                    <a:p>
                      <a:pPr algn="l"/>
                      <a:r>
                        <a:rPr lang="it-IT" sz="2800" b="1" dirty="0" smtClean="0">
                          <a:solidFill>
                            <a:srgbClr val="00005F"/>
                          </a:solidFill>
                        </a:rPr>
                        <a:t>PUNTI DI DEBOLEZZA</a:t>
                      </a:r>
                      <a:endParaRPr lang="it-IT" sz="28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3846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charset="2"/>
                        <a:buChar char="Ø"/>
                        <a:tabLst/>
                        <a:defRPr/>
                      </a:pPr>
                      <a:r>
                        <a:rPr lang="it-IT" sz="2000" dirty="0" smtClean="0">
                          <a:solidFill>
                            <a:srgbClr val="00005F"/>
                          </a:solidFill>
                        </a:rPr>
                        <a:t>SCARSA VISIONE DEL MERCATO DEL</a:t>
                      </a:r>
                      <a:r>
                        <a:rPr lang="it-IT" sz="2000" baseline="0" dirty="0" smtClean="0">
                          <a:solidFill>
                            <a:srgbClr val="00005F"/>
                          </a:solidFill>
                        </a:rPr>
                        <a:t> LAVORO</a:t>
                      </a:r>
                      <a:endParaRPr lang="it-IT" sz="2000" dirty="0" smtClean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33678">
                <a:tc>
                  <a:txBody>
                    <a:bodyPr/>
                    <a:lstStyle/>
                    <a:p>
                      <a:pPr marL="342900" indent="-342900" algn="l">
                        <a:buFont typeface="Wingdings" charset="2"/>
                        <a:buChar char="Ø"/>
                      </a:pPr>
                      <a:r>
                        <a:rPr lang="it-IT" sz="2000" dirty="0" smtClean="0">
                          <a:solidFill>
                            <a:srgbClr val="00005F"/>
                          </a:solidFill>
                        </a:rPr>
                        <a:t>RISORSE DISPONIBILI</a:t>
                      </a:r>
                      <a:endParaRPr lang="it-IT" sz="2000" dirty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67425">
                <a:tc>
                  <a:txBody>
                    <a:bodyPr/>
                    <a:lstStyle/>
                    <a:p>
                      <a:pPr marL="342900" indent="-342900" algn="l">
                        <a:buFont typeface="Wingdings" charset="2"/>
                        <a:buChar char="Ø"/>
                      </a:pPr>
                      <a:r>
                        <a:rPr lang="it-IT" sz="2000" dirty="0" smtClean="0">
                          <a:solidFill>
                            <a:srgbClr val="00005F"/>
                          </a:solidFill>
                        </a:rPr>
                        <a:t>CONCORRENZA </a:t>
                      </a:r>
                    </a:p>
                    <a:p>
                      <a:pPr marL="365125" indent="0" algn="l">
                        <a:buFont typeface="Wingdings" charset="2"/>
                        <a:buNone/>
                      </a:pPr>
                      <a:r>
                        <a:rPr lang="it-IT" sz="2000" dirty="0" smtClean="0">
                          <a:solidFill>
                            <a:srgbClr val="00005F"/>
                          </a:solidFill>
                        </a:rPr>
                        <a:t>STATO-REGIONI</a:t>
                      </a:r>
                    </a:p>
                    <a:p>
                      <a:pPr marL="342900" indent="-342900" algn="l">
                        <a:buFont typeface="Wingdings" charset="2"/>
                        <a:buChar char="Ø"/>
                      </a:pPr>
                      <a:endParaRPr lang="it-IT" sz="2000" dirty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75258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charset="2"/>
                        <a:buChar char="Ø"/>
                        <a:tabLst/>
                        <a:defRPr/>
                      </a:pPr>
                      <a:r>
                        <a:rPr lang="it-IT" sz="2000" dirty="0" smtClean="0">
                          <a:solidFill>
                            <a:srgbClr val="00005F"/>
                          </a:solidFill>
                        </a:rPr>
                        <a:t>LENTEZZA DEI PROCESSI DI AMMODERNAMENTO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72504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charset="2"/>
                        <a:buChar char="Ø"/>
                        <a:tabLst/>
                        <a:defRPr/>
                      </a:pPr>
                      <a:r>
                        <a:rPr lang="it-IT" sz="2000" dirty="0" smtClean="0">
                          <a:solidFill>
                            <a:srgbClr val="00005F"/>
                          </a:solidFill>
                        </a:rPr>
                        <a:t>TUTTI SI OCCUPANO</a:t>
                      </a:r>
                      <a:r>
                        <a:rPr lang="it-IT" sz="2000" baseline="0" dirty="0" smtClean="0">
                          <a:solidFill>
                            <a:srgbClr val="00005F"/>
                          </a:solidFill>
                        </a:rPr>
                        <a:t> DI </a:t>
                      </a:r>
                      <a:r>
                        <a:rPr lang="it-IT" sz="2000" dirty="0" smtClean="0">
                          <a:solidFill>
                            <a:srgbClr val="00005F"/>
                          </a:solidFill>
                        </a:rPr>
                        <a:t>PROFESSIONI</a:t>
                      </a:r>
                      <a:endParaRPr lang="it-IT" sz="2000" dirty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967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267744" y="-609"/>
            <a:ext cx="68762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00005F"/>
                </a:solidFill>
                <a:latin typeface="+mj-lt"/>
              </a:rPr>
              <a:t>OPPORTUNITA’ E MINACCE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00005F"/>
                </a:solidFill>
                <a:latin typeface="+mj-lt"/>
              </a:rPr>
              <a:t>NEL CONTESTO </a:t>
            </a: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311545"/>
              </p:ext>
            </p:extLst>
          </p:nvPr>
        </p:nvGraphicFramePr>
        <p:xfrm>
          <a:off x="611560" y="1484784"/>
          <a:ext cx="3528391" cy="39598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28391"/>
              </a:tblGrid>
              <a:tr h="826209">
                <a:tc>
                  <a:txBody>
                    <a:bodyPr/>
                    <a:lstStyle/>
                    <a:p>
                      <a:pPr algn="l"/>
                      <a:r>
                        <a:rPr lang="it-IT" sz="3200" b="1" dirty="0" smtClean="0">
                          <a:solidFill>
                            <a:srgbClr val="00005F"/>
                          </a:solidFill>
                        </a:rPr>
                        <a:t>OPPORTUNITA’</a:t>
                      </a:r>
                      <a:endParaRPr lang="it-IT" sz="32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972485">
                <a:tc>
                  <a:txBody>
                    <a:bodyPr/>
                    <a:lstStyle/>
                    <a:p>
                      <a:pPr marL="342900" indent="-342900" algn="l">
                        <a:buFont typeface="Wingdings" charset="2"/>
                        <a:buChar char="Ø"/>
                      </a:pPr>
                      <a:r>
                        <a:rPr lang="it-IT" sz="2400" dirty="0" smtClean="0">
                          <a:solidFill>
                            <a:srgbClr val="00005F"/>
                          </a:solidFill>
                        </a:rPr>
                        <a:t>CREAZIONE</a:t>
                      </a:r>
                      <a:r>
                        <a:rPr lang="it-IT" sz="2400" baseline="0" dirty="0" smtClean="0">
                          <a:solidFill>
                            <a:srgbClr val="00005F"/>
                          </a:solidFill>
                        </a:rPr>
                        <a:t> NUOVA OCCUPAZIONE</a:t>
                      </a:r>
                      <a:endParaRPr lang="it-IT" sz="24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972485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charset="2"/>
                        <a:buChar char="Ø"/>
                        <a:tabLst/>
                        <a:defRPr/>
                      </a:pPr>
                      <a:r>
                        <a:rPr lang="it-IT" sz="2400" dirty="0" smtClean="0">
                          <a:solidFill>
                            <a:srgbClr val="00005F"/>
                          </a:solidFill>
                        </a:rPr>
                        <a:t>AUMENTO</a:t>
                      </a:r>
                      <a:r>
                        <a:rPr lang="it-IT" sz="2400" baseline="0" dirty="0" smtClean="0">
                          <a:solidFill>
                            <a:srgbClr val="00005F"/>
                          </a:solidFill>
                        </a:rPr>
                        <a:t> IMPIEGABILITA’</a:t>
                      </a:r>
                      <a:endParaRPr lang="it-IT" sz="2400" dirty="0" smtClean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972485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charset="2"/>
                        <a:buChar char="Ø"/>
                        <a:tabLst/>
                        <a:defRPr/>
                      </a:pPr>
                      <a:r>
                        <a:rPr lang="it-IT" sz="2400" dirty="0" smtClean="0">
                          <a:solidFill>
                            <a:srgbClr val="00005F"/>
                          </a:solidFill>
                        </a:rPr>
                        <a:t>TRASFORMAZIONE DEL PRECARIO IN PROFESSIONISTA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012387"/>
              </p:ext>
            </p:extLst>
          </p:nvPr>
        </p:nvGraphicFramePr>
        <p:xfrm>
          <a:off x="5364088" y="1484784"/>
          <a:ext cx="3456384" cy="37436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56384"/>
              </a:tblGrid>
              <a:tr h="826209">
                <a:tc>
                  <a:txBody>
                    <a:bodyPr/>
                    <a:lstStyle/>
                    <a:p>
                      <a:pPr algn="l"/>
                      <a:r>
                        <a:rPr lang="it-IT" sz="3200" b="1" dirty="0" smtClean="0">
                          <a:solidFill>
                            <a:srgbClr val="00005F"/>
                          </a:solidFill>
                        </a:rPr>
                        <a:t>MINACCE</a:t>
                      </a:r>
                      <a:endParaRPr lang="it-IT" sz="32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972485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charset="2"/>
                        <a:buChar char="Ø"/>
                        <a:tabLst/>
                        <a:defRPr/>
                      </a:pPr>
                      <a:r>
                        <a:rPr lang="it-IT" sz="2400" dirty="0" smtClean="0">
                          <a:solidFill>
                            <a:srgbClr val="00005F"/>
                          </a:solidFill>
                        </a:rPr>
                        <a:t>“IMPORTAZIONE” DI COMPETENZE</a:t>
                      </a:r>
                    </a:p>
                  </a:txBody>
                  <a:tcPr anchor="ctr"/>
                </a:tc>
              </a:tr>
              <a:tr h="972485">
                <a:tc>
                  <a:txBody>
                    <a:bodyPr/>
                    <a:lstStyle/>
                    <a:p>
                      <a:pPr marL="342900" indent="-342900" algn="l">
                        <a:buFont typeface="Wingdings" charset="2"/>
                        <a:buChar char="Ø"/>
                      </a:pPr>
                      <a:r>
                        <a:rPr lang="it-IT" sz="2400" baseline="0" dirty="0" smtClean="0">
                          <a:solidFill>
                            <a:srgbClr val="00005F"/>
                          </a:solidFill>
                        </a:rPr>
                        <a:t>LOBBY “CONTRO” ?</a:t>
                      </a:r>
                      <a:endParaRPr lang="it-IT" sz="24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972485">
                <a:tc>
                  <a:txBody>
                    <a:bodyPr/>
                    <a:lstStyle/>
                    <a:p>
                      <a:pPr marL="342900" indent="-342900" algn="l">
                        <a:buFont typeface="Wingdings" charset="2"/>
                        <a:buChar char="Ø"/>
                      </a:pPr>
                      <a:r>
                        <a:rPr lang="it-IT" sz="2400" dirty="0" smtClean="0">
                          <a:solidFill>
                            <a:srgbClr val="00005F"/>
                          </a:solidFill>
                        </a:rPr>
                        <a:t>SOTTOCULTURA DEL LAVORO ?</a:t>
                      </a:r>
                      <a:endParaRPr lang="it-IT" sz="24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594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908720"/>
            <a:ext cx="8892480" cy="5949280"/>
          </a:xfrm>
        </p:spPr>
        <p:txBody>
          <a:bodyPr>
            <a:noAutofit/>
          </a:bodyPr>
          <a:lstStyle/>
          <a:p>
            <a:pPr>
              <a:buFont typeface="Wingdings" charset="2"/>
              <a:buChar char="Ø"/>
            </a:pPr>
            <a:r>
              <a:rPr lang="it-IT" sz="2000" b="1" dirty="0" smtClean="0">
                <a:solidFill>
                  <a:srgbClr val="00005F"/>
                </a:solidFill>
              </a:rPr>
              <a:t>PREREQUISITI</a:t>
            </a:r>
          </a:p>
          <a:p>
            <a:pPr marL="685800" lvl="1">
              <a:buFont typeface="Wingdings" charset="2"/>
              <a:buChar char="Ø"/>
            </a:pPr>
            <a:r>
              <a:rPr lang="it-IT" sz="1800" b="1" dirty="0" smtClean="0">
                <a:solidFill>
                  <a:srgbClr val="00005F"/>
                </a:solidFill>
              </a:rPr>
              <a:t>ASSOCIAZIONE PROFESSIONALE</a:t>
            </a:r>
          </a:p>
          <a:p>
            <a:pPr marL="685800" lvl="1">
              <a:buFont typeface="Wingdings" charset="2"/>
              <a:buChar char="Ø"/>
            </a:pPr>
            <a:r>
              <a:rPr lang="it-IT" sz="1800" b="1" dirty="0" smtClean="0">
                <a:solidFill>
                  <a:srgbClr val="00005F"/>
                </a:solidFill>
              </a:rPr>
              <a:t>PROFESSIONE</a:t>
            </a:r>
          </a:p>
          <a:p>
            <a:pPr marL="685800" lvl="1">
              <a:buFont typeface="Wingdings" charset="2"/>
              <a:buChar char="Ø"/>
            </a:pPr>
            <a:r>
              <a:rPr lang="it-IT" sz="1800" b="1" dirty="0" smtClean="0">
                <a:solidFill>
                  <a:srgbClr val="00005F"/>
                </a:solidFill>
              </a:rPr>
              <a:t>QUADRO NORMATIVO DI RIFERIMENTO</a:t>
            </a:r>
          </a:p>
          <a:p>
            <a:pPr lvl="1" indent="-342900">
              <a:buFont typeface="Wingdings" charset="2"/>
              <a:buChar char="Ø"/>
            </a:pPr>
            <a:endParaRPr lang="it-IT" sz="2000" b="1" dirty="0" smtClean="0">
              <a:solidFill>
                <a:srgbClr val="00005F"/>
              </a:solidFill>
            </a:endParaRPr>
          </a:p>
          <a:p>
            <a:pPr>
              <a:buFont typeface="Wingdings" charset="2"/>
              <a:buChar char="Ø"/>
            </a:pPr>
            <a:r>
              <a:rPr lang="it-IT" sz="2000" b="1" dirty="0" smtClean="0">
                <a:solidFill>
                  <a:srgbClr val="00005F"/>
                </a:solidFill>
              </a:rPr>
              <a:t>NORME APPLICABILI, DOCUMENTI E PROCESSI NECESSARI</a:t>
            </a:r>
          </a:p>
          <a:p>
            <a:pPr marL="685800" lvl="1">
              <a:buFont typeface="Wingdings" charset="2"/>
              <a:buChar char="Ø"/>
            </a:pPr>
            <a:r>
              <a:rPr lang="it-IT" sz="1800" b="1" dirty="0" smtClean="0">
                <a:solidFill>
                  <a:srgbClr val="00005F"/>
                </a:solidFill>
              </a:rPr>
              <a:t>NORME NAZIONALI</a:t>
            </a:r>
          </a:p>
          <a:p>
            <a:pPr marL="635000" lvl="1" indent="0">
              <a:buNone/>
            </a:pPr>
            <a:r>
              <a:rPr lang="it-IT" sz="1400" dirty="0">
                <a:solidFill>
                  <a:srgbClr val="00005F"/>
                </a:solidFill>
              </a:rPr>
              <a:t>	</a:t>
            </a:r>
            <a:r>
              <a:rPr lang="it-IT" sz="1400" dirty="0" smtClean="0">
                <a:solidFill>
                  <a:srgbClr val="00005F"/>
                </a:solidFill>
              </a:rPr>
              <a:t>LEGGE 4/2013 (PROFESSIONI), D.LGS. 13/2013 (SISTEMA NAZIONALE), </a:t>
            </a:r>
          </a:p>
          <a:p>
            <a:pPr marL="685800" lvl="1">
              <a:buFont typeface="Wingdings" charset="2"/>
              <a:buChar char="Ø"/>
            </a:pPr>
            <a:r>
              <a:rPr lang="it-IT" sz="1800" b="1" dirty="0" smtClean="0">
                <a:solidFill>
                  <a:srgbClr val="00005F"/>
                </a:solidFill>
              </a:rPr>
              <a:t>NORME EUROPEE</a:t>
            </a:r>
          </a:p>
          <a:p>
            <a:pPr marL="400050" lvl="1" indent="0">
              <a:buNone/>
            </a:pPr>
            <a:r>
              <a:rPr lang="it-IT" sz="1400" dirty="0">
                <a:solidFill>
                  <a:srgbClr val="00005F"/>
                </a:solidFill>
              </a:rPr>
              <a:t>	</a:t>
            </a:r>
            <a:r>
              <a:rPr lang="it-IT" sz="1400" dirty="0" smtClean="0">
                <a:solidFill>
                  <a:srgbClr val="00005F"/>
                </a:solidFill>
              </a:rPr>
              <a:t>D.LGS. 206/2007 (PIATTAFORMA COMUNE)</a:t>
            </a:r>
          </a:p>
          <a:p>
            <a:pPr marL="685800" lvl="1">
              <a:buFont typeface="Wingdings" charset="2"/>
              <a:buChar char="Ø"/>
            </a:pPr>
            <a:r>
              <a:rPr lang="it-IT" sz="1800" b="1" dirty="0" smtClean="0">
                <a:solidFill>
                  <a:srgbClr val="00005F"/>
                </a:solidFill>
              </a:rPr>
              <a:t>NORME VOLONTARIE (STANDARD INTERNAZIONALI)</a:t>
            </a:r>
          </a:p>
          <a:p>
            <a:pPr marL="400050" lvl="1" indent="0">
              <a:buNone/>
            </a:pPr>
            <a:r>
              <a:rPr lang="fi-FI" sz="1400" dirty="0">
                <a:solidFill>
                  <a:srgbClr val="00005F"/>
                </a:solidFill>
              </a:rPr>
              <a:t>	</a:t>
            </a:r>
            <a:r>
              <a:rPr lang="fi-FI" sz="1400" dirty="0" smtClean="0">
                <a:solidFill>
                  <a:srgbClr val="00005F"/>
                </a:solidFill>
              </a:rPr>
              <a:t>UNI CEI EN ISO/IEC 17024:2004 REQUISITI GENERALI PER ORGANISMI CHE 	OPERANO NELLA CERTIFICAZIONE DELLE PERSONE</a:t>
            </a:r>
          </a:p>
          <a:p>
            <a:pPr marL="685800" lvl="1">
              <a:buFont typeface="Wingdings" charset="2"/>
              <a:buChar char="Ø"/>
            </a:pPr>
            <a:r>
              <a:rPr lang="it-IT" sz="1800" b="1" dirty="0" smtClean="0">
                <a:solidFill>
                  <a:srgbClr val="00005F"/>
                </a:solidFill>
              </a:rPr>
              <a:t>NORME TECNICHE (STANDARD EUROPEI/INTERNAZIONALI)</a:t>
            </a:r>
          </a:p>
          <a:p>
            <a:pPr marL="400050" lvl="1" indent="0">
              <a:buNone/>
            </a:pPr>
            <a:r>
              <a:rPr lang="it-IT" sz="1400" dirty="0">
                <a:solidFill>
                  <a:srgbClr val="00005F"/>
                </a:solidFill>
              </a:rPr>
              <a:t>	</a:t>
            </a:r>
            <a:r>
              <a:rPr lang="it-IT" sz="1400" dirty="0" smtClean="0">
                <a:solidFill>
                  <a:srgbClr val="00005F"/>
                </a:solidFill>
              </a:rPr>
              <a:t>CEN14:2010 LINEE GUIDA DI INDIRIZZO PER LE ATTIVITÀ DI NORMAZIONE SULLA 	QUALIFICAZIONE DELLE PROFESSIONI E DEL PERSONALE</a:t>
            </a:r>
          </a:p>
          <a:p>
            <a:pPr marL="400050" lvl="1" indent="0">
              <a:buNone/>
            </a:pPr>
            <a:r>
              <a:rPr lang="it-IT" sz="1400" dirty="0">
                <a:solidFill>
                  <a:srgbClr val="00005F"/>
                </a:solidFill>
              </a:rPr>
              <a:t>	</a:t>
            </a:r>
            <a:r>
              <a:rPr lang="it-IT" sz="1400" dirty="0" smtClean="0">
                <a:solidFill>
                  <a:srgbClr val="00005F"/>
                </a:solidFill>
              </a:rPr>
              <a:t>EQF-EUROPEAN QUALIFICATION FRAMEWORK (ECVET)</a:t>
            </a:r>
          </a:p>
          <a:p>
            <a:pPr marL="400050" lvl="1" indent="0">
              <a:buNone/>
            </a:pPr>
            <a:r>
              <a:rPr lang="it-IT" sz="1400" dirty="0">
                <a:solidFill>
                  <a:srgbClr val="00005F"/>
                </a:solidFill>
              </a:rPr>
              <a:t>	</a:t>
            </a:r>
            <a:r>
              <a:rPr lang="it-IT" sz="1400" dirty="0" smtClean="0">
                <a:solidFill>
                  <a:srgbClr val="00005F"/>
                </a:solidFill>
              </a:rPr>
              <a:t>NORME UNI O NORME PROPRIETARIE</a:t>
            </a:r>
          </a:p>
          <a:p>
            <a:pPr marL="400050" lvl="1" indent="0">
              <a:buNone/>
            </a:pPr>
            <a:r>
              <a:rPr lang="it-IT" sz="1400" dirty="0" smtClean="0">
                <a:solidFill>
                  <a:srgbClr val="00005F"/>
                </a:solidFill>
              </a:rPr>
              <a:t>	REPERTORIO NAZIONALE ISTRUZIONE E QUALIFICHE PROFESSIONALI </a:t>
            </a:r>
          </a:p>
          <a:p>
            <a:pPr marL="400050" lvl="1" indent="0">
              <a:buNone/>
            </a:pPr>
            <a:r>
              <a:rPr lang="it-IT" sz="1400" dirty="0">
                <a:solidFill>
                  <a:srgbClr val="00005F"/>
                </a:solidFill>
              </a:rPr>
              <a:t>	</a:t>
            </a:r>
            <a:r>
              <a:rPr lang="it-IT" sz="1400" dirty="0" smtClean="0">
                <a:solidFill>
                  <a:srgbClr val="00005F"/>
                </a:solidFill>
              </a:rPr>
              <a:t>(ATECO, CPISTAT, ISCO08, MIUR)</a:t>
            </a:r>
            <a:endParaRPr lang="it-IT" sz="1600" b="1" dirty="0" smtClean="0">
              <a:solidFill>
                <a:srgbClr val="00005F"/>
              </a:solidFill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267744" y="-609"/>
            <a:ext cx="687625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r">
              <a:spcBef>
                <a:spcPct val="0"/>
              </a:spcBef>
              <a:buFont typeface="Wingdings" pitchFamily="2" charset="2"/>
              <a:buChar char="Ø"/>
            </a:pPr>
            <a:r>
              <a:rPr lang="it-IT" sz="2400" b="1" dirty="0">
                <a:solidFill>
                  <a:srgbClr val="00005F"/>
                </a:solidFill>
                <a:latin typeface="+mj-lt"/>
              </a:rPr>
              <a:t>PROGETTAZIONE DI UN </a:t>
            </a:r>
            <a:r>
              <a:rPr lang="it-IT" sz="2400" b="1" dirty="0" smtClean="0">
                <a:solidFill>
                  <a:srgbClr val="00005F"/>
                </a:solidFill>
                <a:latin typeface="+mj-lt"/>
              </a:rPr>
              <a:t>SISTEMA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sz="2400" b="1" dirty="0" smtClean="0">
                <a:solidFill>
                  <a:srgbClr val="00005F"/>
                </a:solidFill>
                <a:latin typeface="+mj-lt"/>
              </a:rPr>
              <a:t>DI ATTESTAZIONE </a:t>
            </a:r>
            <a:r>
              <a:rPr lang="it-IT" sz="2400" b="1" dirty="0">
                <a:solidFill>
                  <a:srgbClr val="00005F"/>
                </a:solidFill>
                <a:latin typeface="+mj-lt"/>
              </a:rPr>
              <a:t>E CERTIFICAZIONE </a:t>
            </a:r>
            <a:endParaRPr lang="it-IT" sz="2400" b="1" dirty="0" smtClean="0">
              <a:solidFill>
                <a:srgbClr val="00005F"/>
              </a:solidFill>
              <a:latin typeface="+mj-lt"/>
            </a:endParaRPr>
          </a:p>
          <a:p>
            <a:pPr algn="r">
              <a:spcBef>
                <a:spcPct val="0"/>
              </a:spcBef>
              <a:buFontTx/>
              <a:buNone/>
            </a:pPr>
            <a:r>
              <a:rPr lang="it-IT" sz="2400" b="1" dirty="0" smtClean="0">
                <a:solidFill>
                  <a:srgbClr val="00005F"/>
                </a:solidFill>
                <a:latin typeface="+mj-lt"/>
              </a:rPr>
              <a:t>DELLE COMPETENZE</a:t>
            </a:r>
            <a:endParaRPr lang="it-IT" sz="2400" b="1" dirty="0">
              <a:solidFill>
                <a:srgbClr val="00005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2272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835696" y="0"/>
            <a:ext cx="730830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00005F"/>
                </a:solidFill>
              </a:rPr>
              <a:t>SEMPLIFICAZIONE DOCUMENTALE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00005F"/>
                </a:solidFill>
              </a:rPr>
              <a:t>E DI PROCESSO IN CONFORMITA’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b="1" dirty="0" smtClean="0">
                <a:solidFill>
                  <a:srgbClr val="00005F"/>
                </a:solidFill>
              </a:rPr>
              <a:t>ALLE NORME APPLICABILI</a:t>
            </a:r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778858"/>
              </p:ext>
            </p:extLst>
          </p:nvPr>
        </p:nvGraphicFramePr>
        <p:xfrm>
          <a:off x="0" y="1268762"/>
          <a:ext cx="9144000" cy="561662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144000"/>
              </a:tblGrid>
              <a:tr h="1374098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dirty="0" smtClean="0">
                          <a:solidFill>
                            <a:schemeClr val="bg1"/>
                          </a:solidFill>
                        </a:rPr>
                        <a:t>L.4</a:t>
                      </a:r>
                      <a:r>
                        <a:rPr lang="it-IT" sz="2400" baseline="0" dirty="0" smtClean="0">
                          <a:solidFill>
                            <a:schemeClr val="bg1"/>
                          </a:solidFill>
                        </a:rPr>
                        <a:t>/13, </a:t>
                      </a:r>
                      <a:r>
                        <a:rPr lang="it-IT" sz="2400" dirty="0" smtClean="0">
                          <a:solidFill>
                            <a:schemeClr val="bg1"/>
                          </a:solidFill>
                        </a:rPr>
                        <a:t>D.LGS.13/13</a:t>
                      </a:r>
                      <a:r>
                        <a:rPr lang="it-IT" sz="2400" baseline="0" dirty="0" smtClean="0">
                          <a:solidFill>
                            <a:schemeClr val="bg1"/>
                          </a:solidFill>
                        </a:rPr>
                        <a:t>, 206/07 </a:t>
                      </a:r>
                      <a:r>
                        <a:rPr lang="it-IT" sz="2400" dirty="0" smtClean="0">
                          <a:solidFill>
                            <a:schemeClr val="bg1"/>
                          </a:solidFill>
                        </a:rPr>
                        <a:t>UNI EN ISO 17024</a:t>
                      </a:r>
                    </a:p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400" b="1" dirty="0" smtClean="0">
                          <a:solidFill>
                            <a:schemeClr val="bg1"/>
                          </a:solidFill>
                        </a:rPr>
                        <a:t>CEN14, ATECO, CPISTAT, ISCO08, MIUR</a:t>
                      </a:r>
                    </a:p>
                  </a:txBody>
                  <a:tcPr anchor="ctr">
                    <a:solidFill>
                      <a:srgbClr val="00005F"/>
                    </a:solidFill>
                  </a:tcPr>
                </a:tc>
              </a:tr>
              <a:tr h="444780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dirty="0" smtClean="0">
                          <a:solidFill>
                            <a:srgbClr val="00005F"/>
                          </a:solidFill>
                        </a:rPr>
                        <a:t>PROFILI</a:t>
                      </a:r>
                      <a:r>
                        <a:rPr lang="it-IT" sz="2000" baseline="0" dirty="0" smtClean="0">
                          <a:solidFill>
                            <a:srgbClr val="00005F"/>
                          </a:solidFill>
                        </a:rPr>
                        <a:t> PROFESSIONALI E COMPETENZE (REPERTORIO)</a:t>
                      </a:r>
                      <a:endParaRPr lang="it-IT" sz="2000" b="1" dirty="0" smtClean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444780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dirty="0" smtClean="0">
                          <a:solidFill>
                            <a:srgbClr val="00005F"/>
                          </a:solidFill>
                        </a:rPr>
                        <a:t>REQUISITI E AGGIORNAMENTO PROFESSIONALE</a:t>
                      </a:r>
                      <a:endParaRPr lang="it-IT" sz="2000" b="1" dirty="0" smtClean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444780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dirty="0" smtClean="0">
                          <a:solidFill>
                            <a:srgbClr val="00005F"/>
                          </a:solidFill>
                        </a:rPr>
                        <a:t>CERTIFICATO DI ISCRIZIONE</a:t>
                      </a:r>
                      <a:endParaRPr lang="it-IT" sz="20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444780">
                <a:tc>
                  <a:txBody>
                    <a:bodyPr/>
                    <a:lstStyle/>
                    <a:p>
                      <a:pPr marL="0" lvl="2" indent="0" algn="ctr">
                        <a:spcBef>
                          <a:spcPct val="0"/>
                        </a:spcBef>
                        <a:buNone/>
                      </a:pPr>
                      <a:r>
                        <a:rPr lang="it-IT" sz="2000" dirty="0" smtClean="0">
                          <a:solidFill>
                            <a:srgbClr val="00005F"/>
                          </a:solidFill>
                        </a:rPr>
                        <a:t>DOCUMENTO DI VALUTAZIONE CURRICULUM</a:t>
                      </a:r>
                      <a:r>
                        <a:rPr lang="it-IT" sz="2000" baseline="0" dirty="0" smtClean="0">
                          <a:solidFill>
                            <a:srgbClr val="00005F"/>
                          </a:solidFill>
                        </a:rPr>
                        <a:t> VITAE</a:t>
                      </a:r>
                      <a:endParaRPr lang="it-IT" sz="20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786922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dirty="0" smtClean="0">
                          <a:solidFill>
                            <a:srgbClr val="00005F"/>
                          </a:solidFill>
                        </a:rPr>
                        <a:t>DOCUMENTO DI VALUTAZIONE STANDARD QUALITATIVI E QUALIFICAZIONE PROFESSIONALE</a:t>
                      </a:r>
                      <a:endParaRPr lang="it-IT" sz="2000" b="1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444780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dirty="0" smtClean="0">
                          <a:solidFill>
                            <a:srgbClr val="00005F"/>
                          </a:solidFill>
                        </a:rPr>
                        <a:t>SPORTELLO DEL CITTADINO CONSUMATORE</a:t>
                      </a:r>
                      <a:endParaRPr lang="it-IT" sz="2000" b="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444780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dirty="0" smtClean="0">
                          <a:solidFill>
                            <a:srgbClr val="00005F"/>
                          </a:solidFill>
                        </a:rPr>
                        <a:t>POLIZZA RC PROFESSIONALE</a:t>
                      </a:r>
                      <a:endParaRPr lang="it-IT" sz="2000" b="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  <a:tr h="786922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dirty="0" smtClean="0">
                          <a:solidFill>
                            <a:srgbClr val="00005F"/>
                          </a:solidFill>
                        </a:rPr>
                        <a:t>CERTIFICAZIONE</a:t>
                      </a:r>
                      <a:r>
                        <a:rPr lang="it-IT" sz="2000" baseline="0" dirty="0" smtClean="0">
                          <a:solidFill>
                            <a:srgbClr val="00005F"/>
                          </a:solidFill>
                        </a:rPr>
                        <a:t> </a:t>
                      </a:r>
                      <a:r>
                        <a:rPr lang="it-IT" sz="2000" dirty="0" smtClean="0">
                          <a:solidFill>
                            <a:srgbClr val="00005F"/>
                          </a:solidFill>
                        </a:rPr>
                        <a:t>PROFESSIONALE IN</a:t>
                      </a:r>
                      <a:r>
                        <a:rPr lang="it-IT" sz="2000" baseline="0" dirty="0" smtClean="0">
                          <a:solidFill>
                            <a:srgbClr val="00005F"/>
                          </a:solidFill>
                        </a:rPr>
                        <a:t> CONFORMITA’ ALLA NORMA UNI RILASCIATA DA ORGANISMO ACCREDITATO </a:t>
                      </a:r>
                      <a:r>
                        <a:rPr lang="it-IT" sz="2000" dirty="0" smtClean="0">
                          <a:solidFill>
                            <a:srgbClr val="00005F"/>
                          </a:solidFill>
                        </a:rPr>
                        <a:t>ISO/IEC 17024</a:t>
                      </a:r>
                      <a:endParaRPr lang="it-IT" sz="2000" b="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91636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 bwMode="auto">
          <a:xfrm>
            <a:off x="7715272" y="6072206"/>
            <a:ext cx="1214446" cy="35719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0" y="908720"/>
            <a:ext cx="9144000" cy="1200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ts val="0"/>
              </a:spcBef>
              <a:buAutoNum type="arabicPeriod"/>
            </a:pPr>
            <a:r>
              <a:rPr lang="it-IT" sz="2400" dirty="0" smtClean="0">
                <a:solidFill>
                  <a:srgbClr val="00005F"/>
                </a:solidFill>
              </a:rPr>
              <a:t>Le associazioni professionali assicurano, per le finalità e con le modalità di cui all’art. 4, comma 1, la piena conoscibilità dei seguenti elementi: 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267744" y="0"/>
            <a:ext cx="68762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sz="2400" b="1" dirty="0" smtClean="0">
                <a:solidFill>
                  <a:srgbClr val="00005F"/>
                </a:solidFill>
              </a:rPr>
              <a:t>Il quadro normativo - Legge 4/2013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sz="2400" b="1" dirty="0" smtClean="0">
                <a:solidFill>
                  <a:srgbClr val="00005F"/>
                </a:solidFill>
              </a:rPr>
              <a:t>Art. 5. Contenuti elementi informativi</a:t>
            </a: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9241356"/>
              </p:ext>
            </p:extLst>
          </p:nvPr>
        </p:nvGraphicFramePr>
        <p:xfrm>
          <a:off x="476052" y="2093169"/>
          <a:ext cx="8604448" cy="4465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4113"/>
                <a:gridCol w="6046091"/>
                <a:gridCol w="2204244"/>
              </a:tblGrid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a)</a:t>
                      </a:r>
                      <a:endParaRPr lang="it-IT" sz="14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atto costitutivo e statuto;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i="1" dirty="0">
                        <a:solidFill>
                          <a:schemeClr val="bg2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b)</a:t>
                      </a:r>
                      <a:endParaRPr lang="it-IT" sz="14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dirty="0" smtClean="0">
                          <a:solidFill>
                            <a:srgbClr val="00005F"/>
                          </a:solidFill>
                        </a:rPr>
                        <a:t>precisa identificazione delle attività professionali cui l’associazione si riferisce; </a:t>
                      </a: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lvl="2" indent="0">
                        <a:spcBef>
                          <a:spcPct val="0"/>
                        </a:spcBef>
                        <a:buNone/>
                      </a:pPr>
                      <a:r>
                        <a:rPr lang="it-IT" sz="1600" b="1" dirty="0" smtClean="0">
                          <a:solidFill>
                            <a:srgbClr val="C00000"/>
                          </a:solidFill>
                        </a:rPr>
                        <a:t>PROFILI</a:t>
                      </a:r>
                      <a:r>
                        <a:rPr lang="it-IT" sz="1600" b="1" baseline="0" dirty="0" smtClean="0">
                          <a:solidFill>
                            <a:srgbClr val="C00000"/>
                          </a:solidFill>
                        </a:rPr>
                        <a:t> PROFESSIONALI E COMPETENZE (REPERTORIO)</a:t>
                      </a:r>
                      <a:endParaRPr lang="it-IT" sz="16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c)</a:t>
                      </a:r>
                      <a:endParaRPr lang="it-IT" sz="14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635000" marR="0" indent="-635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 smtClean="0">
                          <a:solidFill>
                            <a:srgbClr val="00005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composizione degli organismi deliberativi e titolari delle </a:t>
                      </a:r>
                    </a:p>
                    <a:p>
                      <a:pPr marL="635000" marR="0" indent="-635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kern="1200" dirty="0" smtClean="0">
                          <a:solidFill>
                            <a:srgbClr val="00005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cariche sociali; </a:t>
                      </a:r>
                      <a:endParaRPr lang="it-IT" sz="1400" dirty="0" smtClean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d)</a:t>
                      </a:r>
                      <a:endParaRPr lang="it-IT" sz="14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struttura organizzativa dell’associazione;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6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e)</a:t>
                      </a:r>
                      <a:endParaRPr lang="it-IT" sz="14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dirty="0" smtClean="0">
                          <a:solidFill>
                            <a:srgbClr val="00005F"/>
                          </a:solidFill>
                        </a:rPr>
                        <a:t>requisiti per la partecipazione all’associazione,</a:t>
                      </a:r>
                      <a:r>
                        <a:rPr lang="it-IT" sz="1400" b="1" dirty="0" smtClean="0">
                          <a:solidFill>
                            <a:srgbClr val="00005F"/>
                          </a:solidFill>
                        </a:rPr>
                        <a:t> con particolare riferimento ai titoli di studio relativi alle attività professionali oggetto dell’associazione, all’obbligo degli appartenenti di procedere all’</a:t>
                      </a:r>
                      <a:r>
                        <a:rPr lang="it-IT" sz="2000" b="1" dirty="0" smtClean="0">
                          <a:solidFill>
                            <a:srgbClr val="00005F"/>
                          </a:solidFill>
                        </a:rPr>
                        <a:t>aggiornamento professionale</a:t>
                      </a:r>
                      <a:r>
                        <a:rPr lang="it-IT" sz="1400" b="1" dirty="0" smtClean="0">
                          <a:solidFill>
                            <a:srgbClr val="00005F"/>
                          </a:solidFill>
                        </a:rPr>
                        <a:t> costante e alla predisposizione di strumenti idonei ad accertare l’effettivo assolvimento di tale obbligo e all’indicazione della quota da versare per il conseguimento degli scopi statutari; </a:t>
                      </a:r>
                      <a:endParaRPr lang="it-IT" sz="1400" dirty="0" smtClean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C00000"/>
                          </a:solidFill>
                        </a:rPr>
                        <a:t>REQUISITI E AGGIORNAMENTO PROFESSIONALE</a:t>
                      </a:r>
                      <a:endParaRPr lang="it-IT" sz="16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err="1" smtClean="0">
                          <a:solidFill>
                            <a:srgbClr val="00005F"/>
                          </a:solidFill>
                        </a:rPr>
                        <a:t>f</a:t>
                      </a:r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)</a:t>
                      </a:r>
                      <a:endParaRPr lang="it-IT" sz="14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assenza</a:t>
                      </a:r>
                      <a:r>
                        <a:rPr lang="it-IT" sz="1400" baseline="0" dirty="0" smtClean="0">
                          <a:solidFill>
                            <a:srgbClr val="00005F"/>
                          </a:solidFill>
                        </a:rPr>
                        <a:t> di scopo di lucro.</a:t>
                      </a:r>
                      <a:endParaRPr lang="it-IT" sz="14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dirty="0">
                        <a:solidFill>
                          <a:srgbClr val="262673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196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 bwMode="auto">
          <a:xfrm>
            <a:off x="7715272" y="6072206"/>
            <a:ext cx="1214446" cy="35719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it-IT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-23341" y="1171228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0"/>
              </a:spcBef>
              <a:buAutoNum type="arabicPeriod"/>
            </a:pPr>
            <a:r>
              <a:rPr lang="it-IT" sz="1800" dirty="0" smtClean="0">
                <a:solidFill>
                  <a:srgbClr val="00005F"/>
                </a:solidFill>
              </a:rPr>
              <a:t>Al </a:t>
            </a:r>
            <a:r>
              <a:rPr lang="it-IT" sz="1800" dirty="0">
                <a:solidFill>
                  <a:srgbClr val="00005F"/>
                </a:solidFill>
              </a:rPr>
              <a:t>fine di tutelare i consumatori e di garantire la trasparenza del mercato dei servizi professionali, le associazioni professionali possono rilasciare ai propri iscritti, previe le necessarie verifiche, sotto la responsabilità del proprio rappresentante legale, un'attestazione relativa</a:t>
            </a:r>
            <a:r>
              <a:rPr lang="it-IT" sz="1800" dirty="0" smtClean="0">
                <a:solidFill>
                  <a:srgbClr val="00005F"/>
                </a:solidFill>
              </a:rPr>
              <a:t>:</a:t>
            </a:r>
            <a:r>
              <a:rPr lang="it-IT" sz="1600" dirty="0">
                <a:solidFill>
                  <a:srgbClr val="00005F"/>
                </a:solidFill>
              </a:rPr>
              <a:t>				</a:t>
            </a:r>
            <a:endParaRPr lang="it-IT" sz="1600" b="1" dirty="0">
              <a:solidFill>
                <a:srgbClr val="00005F"/>
              </a:solidFill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928918" y="0"/>
            <a:ext cx="621508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it-IT" sz="2400" b="1" dirty="0" smtClean="0">
                <a:solidFill>
                  <a:srgbClr val="262673"/>
                </a:solidFill>
              </a:rPr>
              <a:t>Il quadro normativo - Legge 4/2013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it-IT" sz="2400" b="1" dirty="0" smtClean="0">
                <a:solidFill>
                  <a:srgbClr val="262673"/>
                </a:solidFill>
              </a:rPr>
              <a:t>Art. 7. Sistema di attestazione </a:t>
            </a: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74989"/>
              </p:ext>
            </p:extLst>
          </p:nvPr>
        </p:nvGraphicFramePr>
        <p:xfrm>
          <a:off x="347911" y="2382729"/>
          <a:ext cx="8748464" cy="4358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0040"/>
                <a:gridCol w="4584129"/>
                <a:gridCol w="3804295"/>
              </a:tblGrid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a)</a:t>
                      </a:r>
                      <a:endParaRPr lang="it-IT" sz="14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alla regolare iscrizione del professionista all'associazione;</a:t>
                      </a:r>
                      <a:endParaRPr lang="it-IT" sz="1400" dirty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C00000"/>
                          </a:solidFill>
                        </a:rPr>
                        <a:t>CERTIFICATO DI ISCRIZIONE</a:t>
                      </a:r>
                      <a:endParaRPr lang="it-IT" sz="16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b)</a:t>
                      </a:r>
                      <a:endParaRPr lang="it-IT" sz="14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ai requisiti necessari alla partecipazione all'associazione stessa;</a:t>
                      </a: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lvl="2" indent="0">
                        <a:spcBef>
                          <a:spcPct val="0"/>
                        </a:spcBef>
                        <a:buNone/>
                      </a:pPr>
                      <a:r>
                        <a:rPr lang="it-IT" sz="1600" b="1" dirty="0" smtClean="0">
                          <a:solidFill>
                            <a:srgbClr val="C00000"/>
                          </a:solidFill>
                        </a:rPr>
                        <a:t>DOCUMENTO DI VALUTAZIONE CURRICULUM</a:t>
                      </a:r>
                      <a:r>
                        <a:rPr lang="it-IT" sz="1600" b="1" baseline="0" dirty="0" smtClean="0">
                          <a:solidFill>
                            <a:srgbClr val="C00000"/>
                          </a:solidFill>
                        </a:rPr>
                        <a:t> VITAE</a:t>
                      </a:r>
                      <a:endParaRPr lang="it-IT" sz="16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c)</a:t>
                      </a:r>
                      <a:endParaRPr lang="it-IT" sz="14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agli standard qualitativi e di qualificazione professionale che gli iscritti sono tenuti a rispettare nell'esercizio dell'attività professionale ai fini del mantenimento dell'iscrizione all'associazione;</a:t>
                      </a:r>
                      <a:endParaRPr lang="it-IT" sz="1400" dirty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C00000"/>
                          </a:solidFill>
                        </a:rPr>
                        <a:t>DOCUMENTO DI VALUTAZIONE STANDARD QUALITATIVI E QUALIFICAZIONE PROFESSIONALE</a:t>
                      </a:r>
                      <a:endParaRPr lang="it-IT" sz="16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d)</a:t>
                      </a:r>
                      <a:endParaRPr lang="it-IT" sz="14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alle garanzie fornite dall'associazione all'utente tra cui l'attivazione dello sportello di cui all'articolo 2 comma 4, della presente legge;</a:t>
                      </a:r>
                      <a:endParaRPr lang="it-IT" sz="1400" dirty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C00000"/>
                          </a:solidFill>
                        </a:rPr>
                        <a:t>SPORTELLO DEL CITTADINO CONSUMATORE</a:t>
                      </a:r>
                      <a:endParaRPr lang="it-IT" sz="16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e)</a:t>
                      </a:r>
                      <a:endParaRPr lang="it-IT" sz="14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all’eventuale possesso della polizza assicurativa per la responsabilità professionale stipulata dal professionista;</a:t>
                      </a:r>
                      <a:endParaRPr lang="it-IT" sz="1400" dirty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C00000"/>
                          </a:solidFill>
                        </a:rPr>
                        <a:t>POLIZZA RC RC PROFESSIONALE</a:t>
                      </a:r>
                      <a:endParaRPr lang="it-IT" sz="16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1400" dirty="0" err="1" smtClean="0">
                          <a:solidFill>
                            <a:srgbClr val="00005F"/>
                          </a:solidFill>
                        </a:rPr>
                        <a:t>f</a:t>
                      </a:r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)</a:t>
                      </a:r>
                      <a:endParaRPr lang="it-IT" sz="1400" dirty="0">
                        <a:solidFill>
                          <a:srgbClr val="00005F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>
                          <a:solidFill>
                            <a:srgbClr val="00005F"/>
                          </a:solidFill>
                        </a:rPr>
                        <a:t>all'eventuale possesso da parte del professionista iscritto di una certificazione rilasciata da un organismo accreditato relativa alla conformità alla norma tecnica UNI.</a:t>
                      </a:r>
                      <a:endParaRPr lang="it-IT" sz="1400" dirty="0">
                        <a:solidFill>
                          <a:srgbClr val="00005F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b="1" dirty="0" smtClean="0">
                          <a:solidFill>
                            <a:srgbClr val="C00000"/>
                          </a:solidFill>
                        </a:rPr>
                        <a:t>CERTIFICAZIONE PROFESSIONALE IN</a:t>
                      </a:r>
                      <a:r>
                        <a:rPr lang="it-IT" sz="1600" b="1" baseline="0" dirty="0" smtClean="0">
                          <a:solidFill>
                            <a:srgbClr val="C00000"/>
                          </a:solidFill>
                        </a:rPr>
                        <a:t> CONFORMITA’ ALLA NORMA UNI RILASCIATA DA ORGANISMO ACCREDITATO </a:t>
                      </a:r>
                      <a:r>
                        <a:rPr lang="it-IT" sz="1600" b="1" dirty="0" smtClean="0">
                          <a:solidFill>
                            <a:srgbClr val="C00000"/>
                          </a:solidFill>
                        </a:rPr>
                        <a:t>ISO/IEC 17024</a:t>
                      </a:r>
                      <a:endParaRPr lang="it-IT" sz="1600" b="1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500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Struttura predefinita">
  <a:themeElements>
    <a:clrScheme name="1_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it-IT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it-IT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10909</TotalTime>
  <Words>3626</Words>
  <Application>Microsoft Office PowerPoint</Application>
  <PresentationFormat>Presentazione su schermo (4:3)</PresentationFormat>
  <Paragraphs>525</Paragraphs>
  <Slides>38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38</vt:i4>
      </vt:variant>
    </vt:vector>
  </HeadingPairs>
  <TitlesOfParts>
    <vt:vector size="39" baseType="lpstr">
      <vt:lpstr>1_Struttura predefinita</vt:lpstr>
      <vt:lpstr>   SISTEMI DI ATTESTAZIONE E CERTIFICAZIONE  DELLE COMPETENZE: 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   </vt:lpstr>
    </vt:vector>
  </TitlesOfParts>
  <Company>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andrea</dc:creator>
  <cp:lastModifiedBy>andrea</cp:lastModifiedBy>
  <cp:revision>687</cp:revision>
  <cp:lastPrinted>2013-11-23T14:24:04Z</cp:lastPrinted>
  <dcterms:created xsi:type="dcterms:W3CDTF">2006-11-19T10:23:09Z</dcterms:created>
  <dcterms:modified xsi:type="dcterms:W3CDTF">2013-11-26T14:48:08Z</dcterms:modified>
</cp:coreProperties>
</file>